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69" r:id="rId2"/>
    <p:sldId id="470" r:id="rId3"/>
    <p:sldId id="471" r:id="rId4"/>
    <p:sldId id="472" r:id="rId5"/>
    <p:sldId id="473" r:id="rId6"/>
    <p:sldId id="474" r:id="rId7"/>
    <p:sldId id="475" r:id="rId8"/>
    <p:sldId id="476" r:id="rId9"/>
  </p:sldIdLst>
  <p:sldSz cx="9144000" cy="6858000" type="screen4x3"/>
  <p:notesSz cx="6807200" cy="9939338"/>
  <p:defaultTextStyle>
    <a:defPPr>
      <a:defRPr lang="ko-KR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D아트체" pitchFamily="18" charset="-127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D아트체" pitchFamily="18" charset="-127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D아트체" pitchFamily="18" charset="-127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D아트체" pitchFamily="18" charset="-127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D아트체" pitchFamily="18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MD아트체" pitchFamily="18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MD아트체" pitchFamily="18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MD아트체" pitchFamily="18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MD아트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2">
          <p15:clr>
            <a:srgbClr val="A4A3A4"/>
          </p15:clr>
        </p15:guide>
        <p15:guide id="2" pos="5110">
          <p15:clr>
            <a:srgbClr val="A4A3A4"/>
          </p15:clr>
        </p15:guide>
        <p15:guide id="3" pos="2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" initials="C" lastIdx="1" clrIdx="0">
    <p:extLst>
      <p:ext uri="{19B8F6BF-5375-455C-9EA6-DF929625EA0E}">
        <p15:presenceInfo xmlns:p15="http://schemas.microsoft.com/office/powerpoint/2012/main" userId="Ch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9D9D9"/>
    <a:srgbClr val="5C9CD5"/>
    <a:srgbClr val="E68900"/>
    <a:srgbClr val="5C9BD5"/>
    <a:srgbClr val="00B050"/>
    <a:srgbClr val="808080"/>
    <a:srgbClr val="FFCCFF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 autoAdjust="0"/>
    <p:restoredTop sz="95273" autoAdjust="0"/>
  </p:normalViewPr>
  <p:slideViewPr>
    <p:cSldViewPr snapToGrid="0" showGuides="1">
      <p:cViewPr varScale="1">
        <p:scale>
          <a:sx n="92" d="100"/>
          <a:sy n="92" d="100"/>
        </p:scale>
        <p:origin x="1032" y="18"/>
      </p:cViewPr>
      <p:guideLst>
        <p:guide orient="horz" pos="3392"/>
        <p:guide pos="5110"/>
        <p:guide pos="2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1896" y="-114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375" cy="497367"/>
          </a:xfrm>
          <a:prstGeom prst="rect">
            <a:avLst/>
          </a:prstGeom>
        </p:spPr>
        <p:txBody>
          <a:bodyPr vert="horz" lIns="92221" tIns="46111" rIns="92221" bIns="461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221" y="1"/>
            <a:ext cx="2950374" cy="497367"/>
          </a:xfrm>
          <a:prstGeom prst="rect">
            <a:avLst/>
          </a:prstGeom>
        </p:spPr>
        <p:txBody>
          <a:bodyPr vert="horz" lIns="92221" tIns="46111" rIns="92221" bIns="46111" rtlCol="0"/>
          <a:lstStyle>
            <a:lvl1pPr algn="r">
              <a:defRPr sz="1200"/>
            </a:lvl1pPr>
          </a:lstStyle>
          <a:p>
            <a:fld id="{1F32D242-8922-46D8-BB9C-FCBDF1B2F3F1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40372"/>
            <a:ext cx="2950375" cy="497366"/>
          </a:xfrm>
          <a:prstGeom prst="rect">
            <a:avLst/>
          </a:prstGeom>
        </p:spPr>
        <p:txBody>
          <a:bodyPr vert="horz" lIns="92221" tIns="46111" rIns="92221" bIns="461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21" tIns="46111" rIns="92221" bIns="46111" rtlCol="0" anchor="b"/>
          <a:lstStyle>
            <a:lvl1pPr algn="r">
              <a:defRPr sz="1200"/>
            </a:lvl1pPr>
          </a:lstStyle>
          <a:p>
            <a:fld id="{981FA634-0792-4CED-9C2F-F445D0FF42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308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5052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 bwMode="auto">
          <a:xfrm>
            <a:off x="3855084" y="1"/>
            <a:ext cx="295052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911D0A-EBC2-42A0-90F7-00791BB35DEF}" type="datetimeFigureOut">
              <a:rPr lang="ko-KR" altLang="en-US"/>
              <a:pPr>
                <a:defRPr/>
              </a:pPr>
              <a:t>2017-09-15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4" tIns="45917" rIns="91834" bIns="45917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 bwMode="auto">
          <a:xfrm>
            <a:off x="680404" y="4721985"/>
            <a:ext cx="5446396" cy="447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 bwMode="auto">
          <a:xfrm>
            <a:off x="1" y="9440774"/>
            <a:ext cx="295052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xfrm>
            <a:off x="3855084" y="9440774"/>
            <a:ext cx="295052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00DDEB-10DB-49A4-9472-6796B4847F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22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0DDEB-10DB-49A4-9472-6796B4847F1E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24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0DDEB-10DB-49A4-9472-6796B4847F1E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6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0DDEB-10DB-49A4-9472-6796B4847F1E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6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latinLnBrk="1" hangingPunct="1"/>
            <a:endParaRPr lang="ko-KR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latinLnBrk="1" hangingPunct="1"/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latinLnBrk="1" hangingPunct="1"/>
            <a:endParaRPr lang="ko-KR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latinLnBrk="1" hangingPunct="1"/>
            <a:endParaRPr lang="ko-KR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773238"/>
            <a:ext cx="7486650" cy="10795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3938" y="3962400"/>
            <a:ext cx="3776662" cy="1676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>
                <a:ea typeface="MD아트체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981325" y="6192838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i="0">
                <a:solidFill>
                  <a:schemeClr val="tx1"/>
                </a:solidFill>
                <a:latin typeface="가는각진제목체" pitchFamily="18" charset="-127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6594475"/>
            <a:ext cx="2133600" cy="365125"/>
          </a:xfrm>
          <a:prstGeom prst="rect">
            <a:avLst/>
          </a:prstGeom>
        </p:spPr>
        <p:txBody>
          <a:bodyPr/>
          <a:lstStyle/>
          <a:p>
            <a:fld id="{CF1800B2-4522-41C3-8A31-51D59E08F6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85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51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24663" y="547688"/>
            <a:ext cx="2090737" cy="58340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52450" y="547688"/>
            <a:ext cx="6119813" cy="58340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1769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2450" y="547688"/>
            <a:ext cx="8362950" cy="64928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574675" y="1412875"/>
            <a:ext cx="8112125" cy="4968875"/>
          </a:xfrm>
        </p:spPr>
        <p:txBody>
          <a:bodyPr/>
          <a:lstStyle/>
          <a:p>
            <a:pPr lvl="0"/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5542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52450" y="547688"/>
            <a:ext cx="8362950" cy="58340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7793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times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times" pitchFamily="18" charset="0"/>
              </a:defRPr>
            </a:lvl1pPr>
            <a:lvl2pPr>
              <a:defRPr>
                <a:latin typeface="+mn-lt"/>
                <a:cs typeface="times" pitchFamily="18" charset="0"/>
              </a:defRPr>
            </a:lvl2pPr>
            <a:lvl3pPr>
              <a:defRPr>
                <a:latin typeface="+mn-lt"/>
                <a:cs typeface="times" pitchFamily="18" charset="0"/>
              </a:defRPr>
            </a:lvl3pPr>
            <a:lvl4pPr>
              <a:defRPr>
                <a:latin typeface="+mn-lt"/>
                <a:cs typeface="times" pitchFamily="18" charset="0"/>
              </a:defRPr>
            </a:lvl4pPr>
            <a:lvl5pPr>
              <a:defRPr>
                <a:latin typeface="+mn-lt"/>
                <a:cs typeface="times" pitchFamily="18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-258762" y="6629400"/>
            <a:ext cx="1096962" cy="200026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F1800B2-4522-41C3-8A31-51D59E08F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21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3051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675" y="1412875"/>
            <a:ext cx="39798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06938" y="1412875"/>
            <a:ext cx="39798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9295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6857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1321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33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507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31341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latinLnBrk="1" hangingPunct="1"/>
            <a:endParaRPr lang="ko-KR" altLang="en-US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latinLnBrk="1" hangingPunct="1"/>
            <a:endParaRPr lang="ko-KR" altLang="en-US"/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latinLnBrk="1" hangingPunct="1"/>
            <a:endParaRPr lang="ko-KR" altLang="en-US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latinLnBrk="1" hangingPunct="1"/>
            <a:endParaRPr lang="ko-KR" altLang="en-US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179388" y="1190625"/>
            <a:ext cx="7921625" cy="1365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latinLnBrk="1" hangingPunct="1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1" name="Freeform 14"/>
          <p:cNvSpPr>
            <a:spLocks/>
          </p:cNvSpPr>
          <p:nvPr/>
        </p:nvSpPr>
        <p:spPr bwMode="auto">
          <a:xfrm>
            <a:off x="5257800" y="6477000"/>
            <a:ext cx="3851275" cy="381000"/>
          </a:xfrm>
          <a:custGeom>
            <a:avLst/>
            <a:gdLst>
              <a:gd name="T0" fmla="*/ 0 w 1314"/>
              <a:gd name="T1" fmla="*/ 2147483647 h 228"/>
              <a:gd name="T2" fmla="*/ 2147483647 w 1314"/>
              <a:gd name="T3" fmla="*/ 2147483647 h 228"/>
              <a:gd name="T4" fmla="*/ 2147483647 w 1314"/>
              <a:gd name="T5" fmla="*/ 0 h 228"/>
              <a:gd name="T6" fmla="*/ 2147483647 w 1314"/>
              <a:gd name="T7" fmla="*/ 0 h 228"/>
              <a:gd name="T8" fmla="*/ 0 w 131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4" h="228">
                <a:moveTo>
                  <a:pt x="0" y="228"/>
                </a:moveTo>
                <a:lnTo>
                  <a:pt x="1314" y="228"/>
                </a:lnTo>
                <a:lnTo>
                  <a:pt x="1314" y="0"/>
                </a:lnTo>
                <a:lnTo>
                  <a:pt x="270" y="0"/>
                </a:lnTo>
                <a:lnTo>
                  <a:pt x="0" y="22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547688"/>
            <a:ext cx="83629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 </a:t>
            </a:r>
            <a:r>
              <a:rPr lang="ko-KR" altLang="en-US"/>
              <a:t>마스터 제목 스타일 편집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412875"/>
            <a:ext cx="81121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5930900" y="6445251"/>
            <a:ext cx="31550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l" eaLnBrk="1" latinLnBrk="1" hangingPunct="1">
              <a:defRPr/>
            </a:pPr>
            <a:r>
              <a:rPr lang="en-US" altLang="ko-KR" sz="1200" b="1" dirty="0">
                <a:latin typeface="+mj-lt"/>
                <a:ea typeface="HY나무M" panose="02030600000101010101" pitchFamily="18" charset="-127"/>
              </a:rPr>
              <a:t>Han-River Environment</a:t>
            </a:r>
            <a:r>
              <a:rPr lang="en-US" altLang="ko-KR" sz="1200" b="1" baseline="0" dirty="0">
                <a:latin typeface="+mj-lt"/>
                <a:ea typeface="HY나무M" panose="02030600000101010101" pitchFamily="18" charset="-127"/>
              </a:rPr>
              <a:t> Research Center</a:t>
            </a:r>
            <a:endParaRPr lang="en-US" altLang="ko-KR" sz="1200" b="1" dirty="0">
              <a:latin typeface="+mj-lt"/>
              <a:ea typeface="HY나무M" panose="02030600000101010101" pitchFamily="18" charset="-127"/>
            </a:endParaRP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79388" y="6583750"/>
            <a:ext cx="2133600" cy="365125"/>
          </a:xfrm>
          <a:prstGeom prst="rect">
            <a:avLst/>
          </a:prstGeom>
        </p:spPr>
        <p:txBody>
          <a:bodyPr/>
          <a:lstStyle/>
          <a:p>
            <a:fld id="{CF1800B2-4522-41C3-8A31-51D59E08F6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buClr>
          <a:srgbClr val="666699"/>
        </a:buClr>
        <a:buFont typeface="Wingdings" pitchFamily="2" charset="2"/>
        <a:buChar char="q"/>
        <a:defRPr kumimoji="1" sz="3200" b="1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buClr>
          <a:srgbClr val="666699"/>
        </a:buClr>
        <a:buFont typeface="Wingdings" pitchFamily="2" charset="2"/>
        <a:buChar char="q"/>
        <a:defRPr kumimoji="1" sz="3200" b="1">
          <a:solidFill>
            <a:schemeClr val="tx2"/>
          </a:solidFill>
          <a:latin typeface="Arial" pitchFamily="34" charset="0"/>
          <a:ea typeface="바탕" pitchFamily="18" charset="-127"/>
          <a:cs typeface="MD아트체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buClr>
          <a:srgbClr val="666699"/>
        </a:buClr>
        <a:buFont typeface="Wingdings" pitchFamily="2" charset="2"/>
        <a:buChar char="q"/>
        <a:defRPr kumimoji="1" sz="3200" b="1">
          <a:solidFill>
            <a:schemeClr val="tx2"/>
          </a:solidFill>
          <a:latin typeface="Arial" pitchFamily="34" charset="0"/>
          <a:ea typeface="바탕" pitchFamily="18" charset="-127"/>
          <a:cs typeface="MD아트체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buClr>
          <a:srgbClr val="666699"/>
        </a:buClr>
        <a:buFont typeface="Wingdings" pitchFamily="2" charset="2"/>
        <a:buChar char="q"/>
        <a:defRPr kumimoji="1" sz="3200" b="1">
          <a:solidFill>
            <a:schemeClr val="tx2"/>
          </a:solidFill>
          <a:latin typeface="Arial" pitchFamily="34" charset="0"/>
          <a:ea typeface="바탕" pitchFamily="18" charset="-127"/>
          <a:cs typeface="MD아트체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buClr>
          <a:srgbClr val="666699"/>
        </a:buClr>
        <a:buFont typeface="Wingdings" pitchFamily="2" charset="2"/>
        <a:buChar char="q"/>
        <a:defRPr kumimoji="1" sz="3200" b="1">
          <a:solidFill>
            <a:schemeClr val="tx2"/>
          </a:solidFill>
          <a:latin typeface="Arial" pitchFamily="34" charset="0"/>
          <a:ea typeface="바탕" pitchFamily="18" charset="-127"/>
          <a:cs typeface="MD아트체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buClr>
          <a:srgbClr val="666699"/>
        </a:buClr>
        <a:buFont typeface="Wingdings" pitchFamily="2" charset="2"/>
        <a:buChar char="q"/>
        <a:defRPr kumimoji="1" sz="3200" b="1">
          <a:solidFill>
            <a:schemeClr val="tx2"/>
          </a:solidFill>
          <a:latin typeface="Arial" pitchFamily="34" charset="0"/>
          <a:ea typeface="MD아트체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buClr>
          <a:srgbClr val="666699"/>
        </a:buClr>
        <a:buFont typeface="Wingdings" pitchFamily="2" charset="2"/>
        <a:buChar char="q"/>
        <a:defRPr kumimoji="1" sz="3200" b="1">
          <a:solidFill>
            <a:schemeClr val="tx2"/>
          </a:solidFill>
          <a:latin typeface="Arial" pitchFamily="34" charset="0"/>
          <a:ea typeface="MD아트체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buClr>
          <a:srgbClr val="666699"/>
        </a:buClr>
        <a:buFont typeface="Wingdings" pitchFamily="2" charset="2"/>
        <a:buChar char="q"/>
        <a:defRPr kumimoji="1" sz="3200" b="1">
          <a:solidFill>
            <a:schemeClr val="tx2"/>
          </a:solidFill>
          <a:latin typeface="Arial" pitchFamily="34" charset="0"/>
          <a:ea typeface="MD아트체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buClr>
          <a:srgbClr val="666699"/>
        </a:buClr>
        <a:buFont typeface="Wingdings" pitchFamily="2" charset="2"/>
        <a:buChar char="q"/>
        <a:defRPr kumimoji="1" sz="3200" b="1">
          <a:solidFill>
            <a:schemeClr val="tx2"/>
          </a:solidFill>
          <a:latin typeface="Arial" pitchFamily="34" charset="0"/>
          <a:ea typeface="MD아트체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kumimoji="1" sz="2000"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v"/>
        <a:defRPr kumimoji="1" sz="1600"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3" y="1362707"/>
            <a:ext cx="8661333" cy="504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모서리가 둥근 직사각형 6"/>
          <p:cNvSpPr/>
          <p:nvPr/>
        </p:nvSpPr>
        <p:spPr bwMode="auto">
          <a:xfrm>
            <a:off x="3738814" y="1676400"/>
            <a:ext cx="1698756" cy="1752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EMC </a:t>
            </a:r>
            <a:r>
              <a:rPr lang="ko-KR" altLang="en-US" dirty="0"/>
              <a:t>분석 </a:t>
            </a:r>
            <a:r>
              <a:rPr lang="en-US" altLang="ko-KR" dirty="0"/>
              <a:t>(WAPLE)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1800B2-4522-41C3-8A31-51D59E08F6D4}" type="slidenum">
              <a:rPr lang="ko-KR" altLang="en-US" smtClean="0"/>
              <a:pPr/>
              <a:t>1</a:t>
            </a:fld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6" y="1362707"/>
            <a:ext cx="8661333" cy="504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모서리가 둥근 직사각형 11"/>
          <p:cNvSpPr/>
          <p:nvPr/>
        </p:nvSpPr>
        <p:spPr bwMode="auto">
          <a:xfrm>
            <a:off x="4632039" y="1933851"/>
            <a:ext cx="385505" cy="19439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1946563" y="1955209"/>
            <a:ext cx="374073" cy="1659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65" y="1362707"/>
            <a:ext cx="8661333" cy="504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48" y="1362707"/>
            <a:ext cx="8661333" cy="504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모서리가 둥근 직사각형 23"/>
          <p:cNvSpPr/>
          <p:nvPr/>
        </p:nvSpPr>
        <p:spPr bwMode="auto">
          <a:xfrm>
            <a:off x="3983730" y="1932588"/>
            <a:ext cx="512070" cy="19439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3069330" y="4875124"/>
            <a:ext cx="512070" cy="17672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41" y="1362707"/>
            <a:ext cx="8661333" cy="504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16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3" grpId="0" animBg="1"/>
      <p:bldP spid="1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-267000" y="6662352"/>
            <a:ext cx="1096962" cy="200026"/>
          </a:xfrm>
        </p:spPr>
        <p:txBody>
          <a:bodyPr/>
          <a:lstStyle/>
          <a:p>
            <a:fld id="{CF1800B2-4522-41C3-8A31-51D59E08F6D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552450" y="547688"/>
            <a:ext cx="8362950" cy="649287"/>
          </a:xfrm>
        </p:spPr>
        <p:txBody>
          <a:bodyPr/>
          <a:lstStyle/>
          <a:p>
            <a:r>
              <a:rPr lang="en-US" altLang="ko-KR" dirty="0"/>
              <a:t>EMC </a:t>
            </a:r>
            <a:r>
              <a:rPr lang="ko-KR" altLang="en-US" dirty="0"/>
              <a:t>분석 결과</a:t>
            </a:r>
            <a:r>
              <a:rPr lang="en-US" altLang="ko-KR" dirty="0"/>
              <a:t>(WAPLE)</a:t>
            </a:r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4" y="1507894"/>
            <a:ext cx="7180952" cy="36952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80" y="5143500"/>
            <a:ext cx="8587470" cy="1514475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 bwMode="auto">
          <a:xfrm>
            <a:off x="3418425" y="5661659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2270983" y="5661659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593490" y="5661658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819989" y="5661659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7059832" y="5661658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6047788" y="1368428"/>
            <a:ext cx="2781645" cy="278932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 sz="1400" b="1" dirty="0" err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공지천</a:t>
            </a:r>
            <a:r>
              <a:rPr lang="en-US" altLang="ko-KR" sz="14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-20150625 </a:t>
            </a:r>
            <a:r>
              <a:rPr lang="ko-KR" altLang="en-US" sz="14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강우사상</a:t>
            </a: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8250457" y="5661658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35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1800B2-4522-41C3-8A31-51D59E08F6D4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552450" y="547688"/>
            <a:ext cx="8362950" cy="649287"/>
          </a:xfrm>
        </p:spPr>
        <p:txBody>
          <a:bodyPr/>
          <a:lstStyle/>
          <a:p>
            <a:r>
              <a:rPr lang="en-US" altLang="ko-KR" dirty="0"/>
              <a:t>EMC </a:t>
            </a:r>
            <a:r>
              <a:rPr lang="ko-KR" altLang="en-US" dirty="0"/>
              <a:t>분석 결과</a:t>
            </a:r>
            <a:r>
              <a:rPr lang="en-US" altLang="ko-KR" dirty="0"/>
              <a:t>(WAPLE)</a:t>
            </a:r>
            <a:endParaRPr lang="ko-KR" altLang="en-US" sz="2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3" y="1343261"/>
            <a:ext cx="7438095" cy="400952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 bwMode="auto">
          <a:xfrm>
            <a:off x="6047788" y="1368428"/>
            <a:ext cx="2781645" cy="278932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 sz="1400" b="1" dirty="0" err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공지천</a:t>
            </a:r>
            <a:r>
              <a:rPr lang="en-US" altLang="ko-KR" sz="14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-20161025 </a:t>
            </a:r>
            <a:r>
              <a:rPr lang="ko-KR" altLang="en-US" sz="14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강우사상</a:t>
            </a:r>
          </a:p>
        </p:txBody>
      </p:sp>
      <p:sp>
        <p:nvSpPr>
          <p:cNvPr id="9" name="슬라이드 번호 개체 틀 3"/>
          <p:cNvSpPr txBox="1">
            <a:spLocks/>
          </p:cNvSpPr>
          <p:nvPr/>
        </p:nvSpPr>
        <p:spPr>
          <a:xfrm>
            <a:off x="-258762" y="6629400"/>
            <a:ext cx="1096962" cy="200026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9pPr>
          </a:lstStyle>
          <a:p>
            <a:fld id="{CF1800B2-4522-41C3-8A31-51D59E08F6D4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22" y="5125338"/>
            <a:ext cx="8714254" cy="1504062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 bwMode="auto">
          <a:xfrm>
            <a:off x="3464145" y="5661659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232883" y="5661659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4669690" y="5661658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5896189" y="5661659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7120792" y="5661658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8280937" y="5661658"/>
            <a:ext cx="381000" cy="10392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92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1800B2-4522-41C3-8A31-51D59E08F6D4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552450" y="547688"/>
            <a:ext cx="8362950" cy="649287"/>
          </a:xfrm>
        </p:spPr>
        <p:txBody>
          <a:bodyPr/>
          <a:lstStyle/>
          <a:p>
            <a:r>
              <a:rPr lang="ko-KR" altLang="en-US" dirty="0" err="1"/>
              <a:t>토지피복별</a:t>
            </a:r>
            <a:r>
              <a:rPr lang="ko-KR" altLang="en-US" dirty="0"/>
              <a:t> 발생원단위 산정 방법</a:t>
            </a:r>
            <a:endParaRPr lang="ko-KR" altLang="en-US" sz="2000" dirty="0"/>
          </a:p>
        </p:txBody>
      </p:sp>
      <p:sp>
        <p:nvSpPr>
          <p:cNvPr id="9" name="슬라이드 번호 개체 틀 3"/>
          <p:cNvSpPr txBox="1">
            <a:spLocks/>
          </p:cNvSpPr>
          <p:nvPr/>
        </p:nvSpPr>
        <p:spPr>
          <a:xfrm>
            <a:off x="-258762" y="6629400"/>
            <a:ext cx="1096962" cy="200026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9pPr>
          </a:lstStyle>
          <a:p>
            <a:fld id="{CF1800B2-4522-41C3-8A31-51D59E08F6D4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685089" y="1883072"/>
            <a:ext cx="4329089" cy="240258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36232" y="1883072"/>
            <a:ext cx="4329089" cy="240258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2014성과박스"/>
          <p:cNvSpPr txBox="1"/>
          <p:nvPr/>
        </p:nvSpPr>
        <p:spPr>
          <a:xfrm>
            <a:off x="130304" y="1883072"/>
            <a:ext cx="44232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>
                <a:gradFill>
                  <a:gsLst>
                    <a:gs pos="97006">
                      <a:schemeClr val="bg1"/>
                    </a:gs>
                    <a:gs pos="86228">
                      <a:schemeClr val="bg1"/>
                    </a:gs>
                  </a:gsLst>
                  <a:lin ang="5400000" scaled="0"/>
                </a:gradFill>
                <a:effectLst>
                  <a:outerShdw blurRad="241300" dist="63500" dir="2700000" algn="tl" rotWithShape="0">
                    <a:srgbClr val="0F1517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3093244" indent="-3093244" algn="just">
              <a:lnSpc>
                <a:spcPct val="150000"/>
              </a:lnSpc>
              <a:defRPr/>
            </a:pPr>
            <a:r>
              <a:rPr lang="en-US" altLang="ko-KR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1) </a:t>
            </a:r>
            <a:r>
              <a:rPr lang="ko-KR" altLang="en-US" sz="1050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강우사상별</a:t>
            </a:r>
            <a:r>
              <a:rPr lang="ko-KR" altLang="en-US" sz="1050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유량가중평균농도</a:t>
            </a:r>
            <a:r>
              <a:rPr lang="en-US" altLang="ko-KR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(</a:t>
            </a:r>
            <a:r>
              <a:rPr lang="en-US" altLang="ko-KR" sz="1050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EMC</a:t>
            </a:r>
            <a:r>
              <a:rPr lang="en-US" altLang="ko-KR" sz="1050" kern="0" baseline="-25000" dirty="0" err="1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x</a:t>
            </a:r>
            <a:r>
              <a:rPr lang="en-US" altLang="ko-KR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)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산정</a:t>
            </a:r>
            <a:endParaRPr lang="en-US" altLang="ko-KR" sz="105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  <a:p>
            <a:pPr marL="133350" indent="-133350" algn="just">
              <a:lnSpc>
                <a:spcPct val="150000"/>
              </a:lnSpc>
              <a:defRPr/>
            </a:pPr>
            <a:r>
              <a:rPr lang="en-US" altLang="ko-KR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: 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측정된 자료를 바탕으로 </a:t>
            </a:r>
            <a:r>
              <a:rPr lang="ko-KR" altLang="en-US" sz="1050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강우사상별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각 오염원에 대한 </a:t>
            </a:r>
            <a:r>
              <a:rPr lang="en-US" altLang="ko-KR" sz="1050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EMC</a:t>
            </a:r>
            <a:r>
              <a:rPr lang="en-US" altLang="ko-KR" sz="1050" kern="0" baseline="-25000" dirty="0" err="1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x</a:t>
            </a:r>
            <a:r>
              <a:rPr lang="en-US" altLang="ko-KR" sz="1050" kern="0" baseline="-25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를 산정</a:t>
            </a:r>
            <a:endParaRPr lang="en-US" altLang="ko-KR" sz="105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</p:txBody>
      </p:sp>
      <p:sp>
        <p:nvSpPr>
          <p:cNvPr id="23" name="2014성과박스"/>
          <p:cNvSpPr txBox="1"/>
          <p:nvPr/>
        </p:nvSpPr>
        <p:spPr>
          <a:xfrm>
            <a:off x="137923" y="2455780"/>
            <a:ext cx="432798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gradFill>
                  <a:gsLst>
                    <a:gs pos="68349">
                      <a:prstClr val="white"/>
                    </a:gs>
                    <a:gs pos="55046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defRPr>
            </a:lvl1pPr>
          </a:lstStyle>
          <a:p>
            <a:pPr marL="1549004" indent="-1549004" algn="just" defTabSz="6858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rgbClr val="000000"/>
                </a:solidFill>
              </a:rPr>
              <a:t>2) </a:t>
            </a:r>
            <a:r>
              <a:rPr lang="ko-KR" altLang="en-US" sz="1050" dirty="0">
                <a:solidFill>
                  <a:srgbClr val="004FEE"/>
                </a:solidFill>
              </a:rPr>
              <a:t>강우계급별</a:t>
            </a:r>
            <a:r>
              <a:rPr lang="ko-KR" altLang="en-US" sz="1050" dirty="0">
                <a:solidFill>
                  <a:srgbClr val="FF0000"/>
                </a:solidFill>
              </a:rPr>
              <a:t> </a:t>
            </a:r>
            <a:r>
              <a:rPr lang="en-US" altLang="ko-KR" sz="1050" dirty="0" err="1">
                <a:solidFill>
                  <a:srgbClr val="004FEE"/>
                </a:solidFill>
              </a:rPr>
              <a:t>EMC</a:t>
            </a:r>
            <a:r>
              <a:rPr lang="en-US" altLang="ko-KR" sz="1050" baseline="-25000" dirty="0" err="1">
                <a:solidFill>
                  <a:srgbClr val="004FEE"/>
                </a:solidFill>
              </a:rPr>
              <a:t>y</a:t>
            </a:r>
            <a:r>
              <a:rPr lang="en-US" altLang="ko-KR" sz="1050" dirty="0">
                <a:solidFill>
                  <a:srgbClr val="004FEE"/>
                </a:solidFill>
              </a:rPr>
              <a:t> </a:t>
            </a:r>
            <a:r>
              <a:rPr lang="ko-KR" altLang="en-US" sz="1050" dirty="0">
                <a:solidFill>
                  <a:srgbClr val="000000"/>
                </a:solidFill>
              </a:rPr>
              <a:t>산정</a:t>
            </a:r>
            <a:endParaRPr lang="en-US" altLang="ko-KR" sz="1050" dirty="0">
              <a:solidFill>
                <a:srgbClr val="000000"/>
              </a:solidFill>
            </a:endParaRPr>
          </a:p>
          <a:p>
            <a:pPr marL="64294" indent="-64294" algn="just" defTabSz="6858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rgbClr val="000000"/>
                </a:solidFill>
              </a:rPr>
              <a:t>: </a:t>
            </a:r>
            <a:r>
              <a:rPr lang="ko-KR" altLang="en-US" sz="1050" dirty="0">
                <a:solidFill>
                  <a:srgbClr val="004FEE"/>
                </a:solidFill>
              </a:rPr>
              <a:t>해당 강우계급</a:t>
            </a:r>
            <a:r>
              <a:rPr lang="ko-KR" altLang="en-US" sz="1050" dirty="0">
                <a:solidFill>
                  <a:srgbClr val="000000"/>
                </a:solidFill>
              </a:rPr>
              <a:t>에 속하는 </a:t>
            </a:r>
            <a:r>
              <a:rPr lang="ko-KR" altLang="en-US" sz="1050" dirty="0" err="1">
                <a:solidFill>
                  <a:schemeClr val="accent6">
                    <a:lumMod val="75000"/>
                  </a:schemeClr>
                </a:solidFill>
              </a:rPr>
              <a:t>강우사상별</a:t>
            </a:r>
            <a:r>
              <a:rPr lang="ko-KR" altLang="en-US" sz="1050" dirty="0">
                <a:solidFill>
                  <a:srgbClr val="FF0000"/>
                </a:solidFill>
              </a:rPr>
              <a:t> </a:t>
            </a:r>
            <a:r>
              <a:rPr lang="en-US" altLang="ko-KR" sz="1050" dirty="0" err="1">
                <a:solidFill>
                  <a:schemeClr val="accent6">
                    <a:lumMod val="75000"/>
                  </a:schemeClr>
                </a:solidFill>
              </a:rPr>
              <a:t>EMC</a:t>
            </a:r>
            <a:r>
              <a:rPr lang="en-US" altLang="ko-KR" sz="1050" baseline="-25000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ko-KR" altLang="en-US" sz="1050" dirty="0">
                <a:solidFill>
                  <a:srgbClr val="000000"/>
                </a:solidFill>
              </a:rPr>
              <a:t>를 </a:t>
            </a:r>
            <a:r>
              <a:rPr lang="ko-KR" altLang="en-US" sz="1050" dirty="0" err="1">
                <a:solidFill>
                  <a:srgbClr val="000000"/>
                </a:solidFill>
              </a:rPr>
              <a:t>산술평균하</a:t>
            </a:r>
            <a:r>
              <a:rPr lang="ko-KR" altLang="en-US" sz="1050" dirty="0">
                <a:solidFill>
                  <a:srgbClr val="000000"/>
                </a:solidFill>
              </a:rPr>
              <a:t>여 강우계급별 </a:t>
            </a:r>
            <a:r>
              <a:rPr lang="en-US" altLang="ko-KR" sz="1050" dirty="0" err="1">
                <a:solidFill>
                  <a:srgbClr val="004FEE"/>
                </a:solidFill>
              </a:rPr>
              <a:t>EMC</a:t>
            </a:r>
            <a:r>
              <a:rPr lang="en-US" altLang="ko-KR" sz="1050" baseline="-25000" dirty="0" err="1">
                <a:solidFill>
                  <a:srgbClr val="004FEE"/>
                </a:solidFill>
              </a:rPr>
              <a:t>y</a:t>
            </a:r>
            <a:r>
              <a:rPr lang="ko-KR" altLang="en-US" sz="1050" dirty="0">
                <a:solidFill>
                  <a:srgbClr val="000000"/>
                </a:solidFill>
              </a:rPr>
              <a:t>를 산정</a:t>
            </a:r>
            <a:endParaRPr lang="en-US" altLang="ko-KR" sz="1050" dirty="0">
              <a:solidFill>
                <a:srgbClr val="000000"/>
              </a:solidFill>
            </a:endParaRPr>
          </a:p>
        </p:txBody>
      </p:sp>
      <p:sp>
        <p:nvSpPr>
          <p:cNvPr id="24" name="2014성과박스"/>
          <p:cNvSpPr txBox="1"/>
          <p:nvPr/>
        </p:nvSpPr>
        <p:spPr>
          <a:xfrm>
            <a:off x="136232" y="3246913"/>
            <a:ext cx="43290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gradFill>
                  <a:gsLst>
                    <a:gs pos="68349">
                      <a:prstClr val="white"/>
                    </a:gs>
                    <a:gs pos="55046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defRPr>
            </a:lvl1pPr>
          </a:lstStyle>
          <a:p>
            <a:pPr marL="1549004" indent="-1549004" algn="just" defTabSz="6858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rgbClr val="000000"/>
                </a:solidFill>
              </a:rPr>
              <a:t>3) </a:t>
            </a:r>
            <a:r>
              <a:rPr lang="ko-KR" altLang="en-US" sz="1050" dirty="0" err="1">
                <a:solidFill>
                  <a:schemeClr val="accent2"/>
                </a:solidFill>
              </a:rPr>
              <a:t>토지피복별</a:t>
            </a:r>
            <a:r>
              <a:rPr lang="ko-KR" altLang="en-US" sz="1050" dirty="0">
                <a:solidFill>
                  <a:srgbClr val="FF0000"/>
                </a:solidFill>
              </a:rPr>
              <a:t> </a:t>
            </a:r>
            <a:r>
              <a:rPr lang="en-US" altLang="ko-KR" sz="1050" dirty="0" err="1">
                <a:solidFill>
                  <a:schemeClr val="accent2"/>
                </a:solidFill>
              </a:rPr>
              <a:t>EMC</a:t>
            </a:r>
            <a:r>
              <a:rPr lang="en-US" altLang="ko-KR" sz="1050" baseline="-25000" dirty="0" err="1">
                <a:solidFill>
                  <a:schemeClr val="accent2"/>
                </a:solidFill>
              </a:rPr>
              <a:t>z</a:t>
            </a:r>
            <a:r>
              <a:rPr lang="en-US" altLang="ko-KR" sz="1050" dirty="0">
                <a:solidFill>
                  <a:schemeClr val="accent2"/>
                </a:solidFill>
              </a:rPr>
              <a:t> </a:t>
            </a:r>
            <a:r>
              <a:rPr lang="ko-KR" altLang="en-US" sz="1050" dirty="0">
                <a:solidFill>
                  <a:srgbClr val="000000"/>
                </a:solidFill>
              </a:rPr>
              <a:t>산정</a:t>
            </a:r>
            <a:endParaRPr lang="en-US" altLang="ko-KR" sz="1050" dirty="0">
              <a:solidFill>
                <a:srgbClr val="000000"/>
              </a:solidFill>
            </a:endParaRPr>
          </a:p>
          <a:p>
            <a:pPr marL="64294" indent="-64294" algn="just" defTabSz="6858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rgbClr val="000000"/>
                </a:solidFill>
              </a:rPr>
              <a:t>: </a:t>
            </a:r>
            <a:r>
              <a:rPr lang="ko-KR" altLang="en-US" sz="1050" dirty="0">
                <a:solidFill>
                  <a:srgbClr val="004FEE"/>
                </a:solidFill>
              </a:rPr>
              <a:t>강우계급별</a:t>
            </a:r>
            <a:r>
              <a:rPr lang="ko-KR" altLang="en-US" sz="1050" dirty="0">
                <a:solidFill>
                  <a:srgbClr val="FF0000"/>
                </a:solidFill>
              </a:rPr>
              <a:t> </a:t>
            </a:r>
            <a:r>
              <a:rPr lang="en-US" altLang="ko-KR" sz="1050" dirty="0" err="1">
                <a:solidFill>
                  <a:srgbClr val="004FEE"/>
                </a:solidFill>
              </a:rPr>
              <a:t>EMC</a:t>
            </a:r>
            <a:r>
              <a:rPr lang="en-US" altLang="ko-KR" sz="1050" baseline="-25000" dirty="0" err="1">
                <a:solidFill>
                  <a:srgbClr val="004FEE"/>
                </a:solidFill>
              </a:rPr>
              <a:t>y</a:t>
            </a:r>
            <a:r>
              <a:rPr lang="ko-KR" altLang="en-US" sz="1050" dirty="0">
                <a:solidFill>
                  <a:srgbClr val="000000"/>
                </a:solidFill>
              </a:rPr>
              <a:t>와 </a:t>
            </a:r>
            <a:r>
              <a:rPr lang="en-US" altLang="ko-KR" sz="1050" dirty="0">
                <a:solidFill>
                  <a:srgbClr val="000000"/>
                </a:solidFill>
              </a:rPr>
              <a:t>10</a:t>
            </a:r>
            <a:r>
              <a:rPr lang="ko-KR" altLang="en-US" sz="1050" dirty="0">
                <a:solidFill>
                  <a:srgbClr val="000000"/>
                </a:solidFill>
              </a:rPr>
              <a:t>년 총 강수량에 대한 각 강우계급의 </a:t>
            </a:r>
            <a:r>
              <a:rPr lang="en-US" altLang="ko-KR" sz="1050" dirty="0">
                <a:solidFill>
                  <a:srgbClr val="000000"/>
                </a:solidFill>
              </a:rPr>
              <a:t>10</a:t>
            </a:r>
            <a:r>
              <a:rPr lang="ko-KR" altLang="en-US" sz="1050" dirty="0">
                <a:solidFill>
                  <a:srgbClr val="000000"/>
                </a:solidFill>
              </a:rPr>
              <a:t>년 동안의 총 강수량</a:t>
            </a:r>
            <a:r>
              <a:rPr lang="en-US" altLang="ko-KR" sz="1050" dirty="0">
                <a:solidFill>
                  <a:srgbClr val="000000"/>
                </a:solidFill>
              </a:rPr>
              <a:t>(</a:t>
            </a:r>
            <a:r>
              <a:rPr lang="ko-KR" altLang="en-US" sz="1050" dirty="0">
                <a:solidFill>
                  <a:srgbClr val="FF0000"/>
                </a:solidFill>
              </a:rPr>
              <a:t>총 강수량에 대한 각 강우계급별 총 강수량의 비율</a:t>
            </a:r>
            <a:r>
              <a:rPr lang="en-US" altLang="ko-KR" sz="1050" dirty="0">
                <a:solidFill>
                  <a:srgbClr val="000000"/>
                </a:solidFill>
              </a:rPr>
              <a:t>)</a:t>
            </a:r>
            <a:r>
              <a:rPr lang="ko-KR" altLang="en-US" sz="1050" dirty="0">
                <a:solidFill>
                  <a:srgbClr val="000000"/>
                </a:solidFill>
              </a:rPr>
              <a:t>를 이용하여 </a:t>
            </a:r>
            <a:r>
              <a:rPr lang="ko-KR" altLang="en-US" sz="1050" dirty="0" err="1">
                <a:solidFill>
                  <a:srgbClr val="ED7D31"/>
                </a:solidFill>
                <a:effectLst/>
              </a:rPr>
              <a:t>토지피복별</a:t>
            </a:r>
            <a:r>
              <a:rPr lang="ko-KR" altLang="en-US" sz="1050" dirty="0">
                <a:solidFill>
                  <a:srgbClr val="000000"/>
                </a:solidFill>
              </a:rPr>
              <a:t> </a:t>
            </a:r>
            <a:r>
              <a:rPr lang="en-US" altLang="ko-KR" sz="1050" dirty="0" err="1">
                <a:solidFill>
                  <a:srgbClr val="ED7D31"/>
                </a:solidFill>
                <a:effectLst/>
              </a:rPr>
              <a:t>EMC</a:t>
            </a:r>
            <a:r>
              <a:rPr lang="en-US" altLang="ko-KR" sz="1050" baseline="-25000" dirty="0" err="1">
                <a:solidFill>
                  <a:srgbClr val="ED7D31"/>
                </a:solidFill>
                <a:effectLst/>
              </a:rPr>
              <a:t>z</a:t>
            </a:r>
            <a:r>
              <a:rPr lang="ko-KR" altLang="en-US" sz="1050" dirty="0">
                <a:solidFill>
                  <a:srgbClr val="000000"/>
                </a:solidFill>
              </a:rPr>
              <a:t>를 산정</a:t>
            </a:r>
            <a:endParaRPr lang="en-US" altLang="ko-KR" sz="1050" dirty="0">
              <a:solidFill>
                <a:srgbClr val="000000"/>
              </a:solidFill>
            </a:endParaRPr>
          </a:p>
        </p:txBody>
      </p:sp>
      <p:sp>
        <p:nvSpPr>
          <p:cNvPr id="25" name="2014성과박스"/>
          <p:cNvSpPr txBox="1"/>
          <p:nvPr/>
        </p:nvSpPr>
        <p:spPr>
          <a:xfrm>
            <a:off x="1329743" y="1389046"/>
            <a:ext cx="197341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>
                <a:gradFill>
                  <a:gsLst>
                    <a:gs pos="97006">
                      <a:schemeClr val="bg1"/>
                    </a:gs>
                    <a:gs pos="86228">
                      <a:schemeClr val="bg1"/>
                    </a:gs>
                  </a:gsLst>
                  <a:lin ang="5400000" scaled="0"/>
                </a:gradFill>
                <a:effectLst>
                  <a:outerShdw blurRad="241300" dist="63500" dir="2700000" algn="tl" rotWithShape="0">
                    <a:srgbClr val="0F1517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873919" indent="-873919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1. </a:t>
            </a:r>
            <a:r>
              <a:rPr lang="ko-KR" altLang="en-US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유량가중평균농도</a:t>
            </a:r>
            <a:endParaRPr lang="en-US" altLang="ko-KR" sz="140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</p:txBody>
      </p:sp>
      <p:sp>
        <p:nvSpPr>
          <p:cNvPr id="26" name="2014성과박스"/>
          <p:cNvSpPr txBox="1"/>
          <p:nvPr/>
        </p:nvSpPr>
        <p:spPr>
          <a:xfrm>
            <a:off x="4670552" y="1883072"/>
            <a:ext cx="44605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>
                <a:gradFill>
                  <a:gsLst>
                    <a:gs pos="97006">
                      <a:schemeClr val="bg1"/>
                    </a:gs>
                    <a:gs pos="86228">
                      <a:schemeClr val="bg1"/>
                    </a:gs>
                  </a:gsLst>
                  <a:lin ang="5400000" scaled="0"/>
                </a:gradFill>
                <a:effectLst>
                  <a:outerShdw blurRad="241300" dist="63500" dir="2700000" algn="tl" rotWithShape="0">
                    <a:srgbClr val="0F1517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just">
              <a:lnSpc>
                <a:spcPct val="150000"/>
              </a:lnSpc>
              <a:defRPr/>
            </a:pPr>
            <a:r>
              <a:rPr lang="en-US" altLang="ko-KR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1)</a:t>
            </a:r>
            <a:r>
              <a:rPr lang="en-US" altLang="ko-KR" sz="1050" kern="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</a:t>
            </a:r>
            <a:r>
              <a:rPr lang="ko-KR" altLang="en-US" sz="1050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강우사상별</a:t>
            </a:r>
            <a:r>
              <a:rPr lang="ko-KR" altLang="en-US" sz="1050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유량가중평균농도</a:t>
            </a:r>
            <a:r>
              <a:rPr lang="en-US" altLang="ko-KR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(</a:t>
            </a:r>
            <a:r>
              <a:rPr lang="en-US" altLang="ko-KR" sz="1050" kern="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R</a:t>
            </a:r>
            <a:r>
              <a:rPr lang="en-US" altLang="ko-KR" sz="1050" kern="0" baseline="-25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x</a:t>
            </a:r>
            <a:r>
              <a:rPr lang="en-US" altLang="ko-KR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)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산정</a:t>
            </a:r>
            <a:endParaRPr lang="en-US" altLang="ko-KR" sz="105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ko-KR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: 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측정된 자료를 바탕으로 </a:t>
            </a:r>
            <a:r>
              <a:rPr lang="ko-KR" altLang="en-US" sz="1050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강우사상별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각 오염원에 대한 </a:t>
            </a:r>
            <a:r>
              <a:rPr lang="en-US" altLang="ko-KR" sz="1050" kern="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R</a:t>
            </a:r>
            <a:r>
              <a:rPr lang="en-US" altLang="ko-KR" sz="1050" kern="0" baseline="-25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x </a:t>
            </a:r>
            <a:r>
              <a:rPr lang="ko-KR" altLang="en-US" sz="105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를 산정</a:t>
            </a:r>
            <a:endParaRPr lang="en-US" altLang="ko-KR" sz="105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</p:txBody>
      </p:sp>
      <p:sp>
        <p:nvSpPr>
          <p:cNvPr id="27" name="2014성과박스"/>
          <p:cNvSpPr txBox="1"/>
          <p:nvPr/>
        </p:nvSpPr>
        <p:spPr>
          <a:xfrm>
            <a:off x="4670551" y="2443805"/>
            <a:ext cx="4343627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gradFill>
                  <a:gsLst>
                    <a:gs pos="68349">
                      <a:prstClr val="white"/>
                    </a:gs>
                    <a:gs pos="55046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defRPr>
            </a:lvl1pPr>
          </a:lstStyle>
          <a:p>
            <a:pPr marL="1550194" indent="-1550194" algn="just" defTabSz="6858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rgbClr val="000000"/>
                </a:solidFill>
              </a:rPr>
              <a:t>2) </a:t>
            </a:r>
            <a:r>
              <a:rPr lang="ko-KR" altLang="en-US" sz="1050" dirty="0">
                <a:solidFill>
                  <a:srgbClr val="004FEE"/>
                </a:solidFill>
              </a:rPr>
              <a:t>강우계급별</a:t>
            </a:r>
            <a:r>
              <a:rPr lang="ko-KR" altLang="en-US" sz="1050" dirty="0">
                <a:solidFill>
                  <a:srgbClr val="FF0000"/>
                </a:solidFill>
              </a:rPr>
              <a:t> </a:t>
            </a:r>
            <a:r>
              <a:rPr lang="en-US" altLang="ko-KR" sz="1050" dirty="0">
                <a:solidFill>
                  <a:srgbClr val="004FEE"/>
                </a:solidFill>
              </a:rPr>
              <a:t>R</a:t>
            </a:r>
            <a:r>
              <a:rPr lang="en-US" altLang="ko-KR" sz="1050" baseline="-25000" dirty="0">
                <a:solidFill>
                  <a:srgbClr val="004FEE"/>
                </a:solidFill>
              </a:rPr>
              <a:t>y</a:t>
            </a:r>
            <a:r>
              <a:rPr lang="en-US" altLang="ko-KR" sz="1050" dirty="0">
                <a:solidFill>
                  <a:srgbClr val="004FEE"/>
                </a:solidFill>
              </a:rPr>
              <a:t> </a:t>
            </a:r>
            <a:r>
              <a:rPr lang="ko-KR" altLang="en-US" sz="1050" dirty="0">
                <a:solidFill>
                  <a:srgbClr val="000000"/>
                </a:solidFill>
              </a:rPr>
              <a:t>산정</a:t>
            </a:r>
            <a:endParaRPr lang="en-US" altLang="ko-KR" sz="1050" dirty="0">
              <a:solidFill>
                <a:srgbClr val="000000"/>
              </a:solidFill>
            </a:endParaRPr>
          </a:p>
          <a:p>
            <a:pPr marL="64294" indent="-64294" algn="just" defTabSz="6858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rgbClr val="000000"/>
                </a:solidFill>
              </a:rPr>
              <a:t>: </a:t>
            </a:r>
            <a:r>
              <a:rPr lang="ko-KR" altLang="en-US" sz="1050" dirty="0">
                <a:solidFill>
                  <a:srgbClr val="004FEE"/>
                </a:solidFill>
              </a:rPr>
              <a:t>해당</a:t>
            </a:r>
            <a:r>
              <a:rPr lang="ko-KR" altLang="en-US" sz="1050" dirty="0">
                <a:solidFill>
                  <a:srgbClr val="FF0000"/>
                </a:solidFill>
              </a:rPr>
              <a:t> </a:t>
            </a:r>
            <a:r>
              <a:rPr lang="ko-KR" altLang="en-US" sz="1050" dirty="0">
                <a:solidFill>
                  <a:srgbClr val="004FEE"/>
                </a:solidFill>
              </a:rPr>
              <a:t>강우계급에</a:t>
            </a:r>
            <a:r>
              <a:rPr lang="ko-KR" altLang="en-US" sz="1050" dirty="0">
                <a:solidFill>
                  <a:srgbClr val="000000"/>
                </a:solidFill>
              </a:rPr>
              <a:t> 속하는 </a:t>
            </a:r>
            <a:r>
              <a:rPr lang="ko-KR" altLang="en-US" sz="1050" dirty="0" err="1">
                <a:solidFill>
                  <a:schemeClr val="accent6">
                    <a:lumMod val="75000"/>
                  </a:schemeClr>
                </a:solidFill>
              </a:rPr>
              <a:t>강우사상별</a:t>
            </a:r>
            <a:r>
              <a:rPr lang="ko-KR" altLang="en-US" sz="10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sz="105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ko-KR" sz="1050" baseline="-250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ko-KR" altLang="en-US" sz="1050" dirty="0">
                <a:solidFill>
                  <a:srgbClr val="000000"/>
                </a:solidFill>
              </a:rPr>
              <a:t>를 </a:t>
            </a:r>
            <a:r>
              <a:rPr lang="ko-KR" altLang="en-US" sz="1050" dirty="0" err="1">
                <a:solidFill>
                  <a:srgbClr val="000000"/>
                </a:solidFill>
              </a:rPr>
              <a:t>산술평균하여</a:t>
            </a:r>
            <a:r>
              <a:rPr lang="ko-KR" altLang="en-US" sz="825" dirty="0">
                <a:solidFill>
                  <a:srgbClr val="000000"/>
                </a:solidFill>
              </a:rPr>
              <a:t> </a:t>
            </a:r>
            <a:r>
              <a:rPr lang="ko-KR" altLang="en-US" sz="1050" dirty="0">
                <a:solidFill>
                  <a:srgbClr val="000000"/>
                </a:solidFill>
              </a:rPr>
              <a:t>강우계급별 </a:t>
            </a:r>
            <a:r>
              <a:rPr lang="en-US" altLang="ko-KR" sz="1050" dirty="0">
                <a:solidFill>
                  <a:srgbClr val="004FEE"/>
                </a:solidFill>
              </a:rPr>
              <a:t>R</a:t>
            </a:r>
            <a:r>
              <a:rPr lang="en-US" altLang="ko-KR" sz="1050" baseline="-25000" dirty="0">
                <a:solidFill>
                  <a:srgbClr val="004FEE"/>
                </a:solidFill>
              </a:rPr>
              <a:t>y </a:t>
            </a:r>
            <a:r>
              <a:rPr lang="ko-KR" altLang="en-US" sz="1050" dirty="0">
                <a:solidFill>
                  <a:srgbClr val="000000"/>
                </a:solidFill>
              </a:rPr>
              <a:t>를 산정</a:t>
            </a:r>
            <a:endParaRPr lang="en-US" altLang="ko-KR" sz="1050" dirty="0">
              <a:solidFill>
                <a:srgbClr val="000000"/>
              </a:solidFill>
            </a:endParaRPr>
          </a:p>
        </p:txBody>
      </p:sp>
      <p:sp>
        <p:nvSpPr>
          <p:cNvPr id="28" name="2014성과박스"/>
          <p:cNvSpPr txBox="1"/>
          <p:nvPr/>
        </p:nvSpPr>
        <p:spPr>
          <a:xfrm>
            <a:off x="4668860" y="3260248"/>
            <a:ext cx="43290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gradFill>
                  <a:gsLst>
                    <a:gs pos="68349">
                      <a:prstClr val="white"/>
                    </a:gs>
                    <a:gs pos="55046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defRPr>
            </a:lvl1pPr>
          </a:lstStyle>
          <a:p>
            <a:pPr marL="1414463" indent="-1414463" algn="just" defTabSz="6858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rgbClr val="000000"/>
                </a:solidFill>
              </a:rPr>
              <a:t>3) </a:t>
            </a:r>
            <a:r>
              <a:rPr lang="ko-KR" altLang="en-US" sz="1050" dirty="0" err="1">
                <a:solidFill>
                  <a:schemeClr val="accent2"/>
                </a:solidFill>
              </a:rPr>
              <a:t>토지피복별</a:t>
            </a:r>
            <a:r>
              <a:rPr lang="ko-KR" altLang="en-US" sz="1050" dirty="0">
                <a:solidFill>
                  <a:srgbClr val="FF0000"/>
                </a:solidFill>
              </a:rPr>
              <a:t> </a:t>
            </a:r>
            <a:r>
              <a:rPr lang="en-US" altLang="ko-KR" sz="1050" dirty="0" err="1">
                <a:solidFill>
                  <a:schemeClr val="accent2"/>
                </a:solidFill>
              </a:rPr>
              <a:t>R</a:t>
            </a:r>
            <a:r>
              <a:rPr lang="en-US" altLang="ko-KR" sz="1050" baseline="-25000" dirty="0" err="1">
                <a:solidFill>
                  <a:schemeClr val="accent2"/>
                </a:solidFill>
              </a:rPr>
              <a:t>z</a:t>
            </a:r>
            <a:r>
              <a:rPr lang="en-US" altLang="ko-KR" sz="1050" dirty="0">
                <a:solidFill>
                  <a:schemeClr val="accent2"/>
                </a:solidFill>
              </a:rPr>
              <a:t> </a:t>
            </a:r>
            <a:r>
              <a:rPr lang="ko-KR" altLang="en-US" sz="1050" dirty="0">
                <a:solidFill>
                  <a:srgbClr val="000000"/>
                </a:solidFill>
              </a:rPr>
              <a:t>산정</a:t>
            </a:r>
            <a:endParaRPr lang="en-US" altLang="ko-KR" sz="1050" dirty="0">
              <a:solidFill>
                <a:srgbClr val="000000"/>
              </a:solidFill>
            </a:endParaRPr>
          </a:p>
          <a:p>
            <a:pPr marL="64294" indent="-64294" algn="just" defTabSz="6858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rgbClr val="000000"/>
                </a:solidFill>
              </a:rPr>
              <a:t>: </a:t>
            </a:r>
            <a:r>
              <a:rPr lang="ko-KR" altLang="en-US" sz="1050" dirty="0">
                <a:solidFill>
                  <a:srgbClr val="004FEE"/>
                </a:solidFill>
              </a:rPr>
              <a:t>강우계급별</a:t>
            </a:r>
            <a:r>
              <a:rPr lang="ko-KR" altLang="en-US" sz="1050" dirty="0">
                <a:solidFill>
                  <a:srgbClr val="FF0000"/>
                </a:solidFill>
              </a:rPr>
              <a:t> </a:t>
            </a:r>
            <a:r>
              <a:rPr lang="en-US" altLang="ko-KR" sz="1050" dirty="0">
                <a:solidFill>
                  <a:srgbClr val="004FEE"/>
                </a:solidFill>
              </a:rPr>
              <a:t>R</a:t>
            </a:r>
            <a:r>
              <a:rPr lang="en-US" altLang="ko-KR" sz="1050" baseline="-25000" dirty="0">
                <a:solidFill>
                  <a:srgbClr val="004FEE"/>
                </a:solidFill>
              </a:rPr>
              <a:t>y</a:t>
            </a:r>
            <a:r>
              <a:rPr lang="ko-KR" altLang="en-US" sz="1050" dirty="0">
                <a:solidFill>
                  <a:srgbClr val="000000"/>
                </a:solidFill>
              </a:rPr>
              <a:t>와 </a:t>
            </a:r>
            <a:r>
              <a:rPr lang="en-US" altLang="ko-KR" sz="1050" dirty="0">
                <a:solidFill>
                  <a:srgbClr val="000000"/>
                </a:solidFill>
              </a:rPr>
              <a:t>10</a:t>
            </a:r>
            <a:r>
              <a:rPr lang="ko-KR" altLang="en-US" sz="1050" dirty="0">
                <a:solidFill>
                  <a:srgbClr val="000000"/>
                </a:solidFill>
              </a:rPr>
              <a:t>년 총 강수량에 대한 각 강우계급의 </a:t>
            </a:r>
            <a:r>
              <a:rPr lang="en-US" altLang="ko-KR" sz="1050" dirty="0">
                <a:solidFill>
                  <a:srgbClr val="000000"/>
                </a:solidFill>
              </a:rPr>
              <a:t>10</a:t>
            </a:r>
            <a:r>
              <a:rPr lang="ko-KR" altLang="en-US" sz="1050" dirty="0">
                <a:solidFill>
                  <a:srgbClr val="000000"/>
                </a:solidFill>
              </a:rPr>
              <a:t>년 동안의 총 강수량</a:t>
            </a:r>
            <a:r>
              <a:rPr lang="en-US" altLang="ko-KR" sz="1050" dirty="0">
                <a:solidFill>
                  <a:srgbClr val="000000"/>
                </a:solidFill>
              </a:rPr>
              <a:t>(</a:t>
            </a:r>
            <a:r>
              <a:rPr lang="ko-KR" altLang="en-US" sz="1050" dirty="0">
                <a:solidFill>
                  <a:srgbClr val="FF0000"/>
                </a:solidFill>
              </a:rPr>
              <a:t>총 강수량에 대한 각 강우계급별 총 강수량의 비율</a:t>
            </a:r>
            <a:r>
              <a:rPr lang="en-US" altLang="ko-KR" sz="1050" dirty="0">
                <a:solidFill>
                  <a:srgbClr val="000000"/>
                </a:solidFill>
              </a:rPr>
              <a:t>)</a:t>
            </a:r>
            <a:r>
              <a:rPr lang="ko-KR" altLang="en-US" sz="1050" dirty="0">
                <a:solidFill>
                  <a:srgbClr val="000000"/>
                </a:solidFill>
              </a:rPr>
              <a:t>를 이용하여 </a:t>
            </a:r>
            <a:r>
              <a:rPr lang="ko-KR" altLang="en-US" sz="1050" dirty="0" err="1">
                <a:solidFill>
                  <a:srgbClr val="ED7D31"/>
                </a:solidFill>
                <a:effectLst/>
              </a:rPr>
              <a:t>토지피복별</a:t>
            </a:r>
            <a:r>
              <a:rPr lang="ko-KR" altLang="en-US" sz="105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sz="1050" dirty="0" err="1">
                <a:solidFill>
                  <a:srgbClr val="ED7D31"/>
                </a:solidFill>
                <a:effectLst/>
              </a:rPr>
              <a:t>R</a:t>
            </a:r>
            <a:r>
              <a:rPr lang="en-US" altLang="ko-KR" sz="1050" baseline="-25000" dirty="0" err="1">
                <a:solidFill>
                  <a:srgbClr val="ED7D31"/>
                </a:solidFill>
                <a:effectLst/>
              </a:rPr>
              <a:t>z</a:t>
            </a:r>
            <a:r>
              <a:rPr lang="en-US" altLang="ko-KR" sz="1050" baseline="-25000" dirty="0">
                <a:solidFill>
                  <a:schemeClr val="accent2"/>
                </a:solidFill>
                <a:effectLst/>
              </a:rPr>
              <a:t> </a:t>
            </a:r>
            <a:r>
              <a:rPr lang="ko-KR" altLang="en-US" sz="1050" dirty="0">
                <a:solidFill>
                  <a:srgbClr val="000000"/>
                </a:solidFill>
              </a:rPr>
              <a:t>를 산정</a:t>
            </a:r>
            <a:endParaRPr lang="en-US" altLang="ko-KR" sz="1050" dirty="0">
              <a:solidFill>
                <a:srgbClr val="000000"/>
              </a:solidFill>
            </a:endParaRPr>
          </a:p>
        </p:txBody>
      </p:sp>
      <p:sp>
        <p:nvSpPr>
          <p:cNvPr id="29" name="2014성과박스"/>
          <p:cNvSpPr txBox="1"/>
          <p:nvPr/>
        </p:nvSpPr>
        <p:spPr>
          <a:xfrm>
            <a:off x="5900471" y="1389046"/>
            <a:ext cx="197341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>
                <a:gradFill>
                  <a:gsLst>
                    <a:gs pos="97006">
                      <a:schemeClr val="bg1"/>
                    </a:gs>
                    <a:gs pos="86228">
                      <a:schemeClr val="bg1"/>
                    </a:gs>
                  </a:gsLst>
                  <a:lin ang="5400000" scaled="0"/>
                </a:gradFill>
                <a:effectLst>
                  <a:outerShdw blurRad="241300" dist="63500" dir="2700000" algn="tl" rotWithShape="0">
                    <a:srgbClr val="0F1517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873919" indent="-873919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2. </a:t>
            </a:r>
            <a:r>
              <a:rPr lang="ko-KR" altLang="en-US" sz="1400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유출율</a:t>
            </a:r>
            <a:endParaRPr lang="en-US" altLang="ko-KR" sz="140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</p:txBody>
      </p:sp>
      <p:sp>
        <p:nvSpPr>
          <p:cNvPr id="30" name="2014성과박스"/>
          <p:cNvSpPr txBox="1"/>
          <p:nvPr/>
        </p:nvSpPr>
        <p:spPr>
          <a:xfrm>
            <a:off x="3378085" y="4586174"/>
            <a:ext cx="238783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>
                <a:gradFill>
                  <a:gsLst>
                    <a:gs pos="97006">
                      <a:schemeClr val="bg1"/>
                    </a:gs>
                    <a:gs pos="86228">
                      <a:schemeClr val="bg1"/>
                    </a:gs>
                  </a:gsLst>
                  <a:lin ang="5400000" scaled="0"/>
                </a:gradFill>
                <a:effectLst>
                  <a:outerShdw blurRad="241300" dist="63500" dir="2700000" algn="tl" rotWithShape="0">
                    <a:srgbClr val="0F1517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873919" indent="-873919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3. </a:t>
            </a:r>
            <a:r>
              <a:rPr lang="ko-KR" altLang="en-US" sz="1400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토지피복별</a:t>
            </a:r>
            <a:r>
              <a:rPr lang="ko-KR" altLang="en-US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발생원단위</a:t>
            </a:r>
            <a:endParaRPr lang="en-US" altLang="ko-KR" sz="140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</p:txBody>
      </p:sp>
      <p:cxnSp>
        <p:nvCxnSpPr>
          <p:cNvPr id="31" name="직선 연결선 30"/>
          <p:cNvCxnSpPr>
            <a:stCxn id="25" idx="3"/>
            <a:endCxn id="29" idx="1"/>
          </p:cNvCxnSpPr>
          <p:nvPr/>
        </p:nvCxnSpPr>
        <p:spPr>
          <a:xfrm>
            <a:off x="3303157" y="1596795"/>
            <a:ext cx="2597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</p:cNvCxnSpPr>
          <p:nvPr/>
        </p:nvCxnSpPr>
        <p:spPr>
          <a:xfrm>
            <a:off x="4572001" y="1596795"/>
            <a:ext cx="0" cy="29893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83023" y="5235179"/>
                <a:ext cx="3151376" cy="606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𝑬𝑴𝑪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023" y="5235179"/>
                <a:ext cx="3151376" cy="606769"/>
              </a:xfrm>
              <a:prstGeom prst="rect">
                <a:avLst/>
              </a:prstGeom>
              <a:blipFill rotWithShape="0"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제목 1"/>
          <p:cNvSpPr txBox="1">
            <a:spLocks/>
          </p:cNvSpPr>
          <p:nvPr/>
        </p:nvSpPr>
        <p:spPr bwMode="auto">
          <a:xfrm>
            <a:off x="734703" y="5959719"/>
            <a:ext cx="7674595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9pPr>
          </a:lstStyle>
          <a:p>
            <a:pPr defTabSz="685800">
              <a:lnSpc>
                <a:spcPct val="150000"/>
              </a:lnSpc>
              <a:buNone/>
              <a:defRPr/>
            </a:pPr>
            <a:r>
              <a:rPr lang="en-US" altLang="ko-KR" sz="1050" i="1" kern="0" dirty="0" err="1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altLang="ko-KR" sz="1050" i="1" kern="0" baseline="-25000" dirty="0" err="1">
                <a:solidFill>
                  <a:srgbClr val="000000"/>
                </a:solidFill>
                <a:latin typeface="Times New Roman"/>
              </a:rPr>
              <a:t>zd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토지피복별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 발생원단위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(kg/km</a:t>
            </a:r>
            <a:r>
              <a:rPr lang="en-US" altLang="ko-KR" sz="1050" kern="0" baseline="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일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en-US" altLang="ko-KR" sz="1050" i="1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최근 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년간 발생한 강우사상 개수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sz="1050" i="1" kern="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ko-KR" sz="1050" i="1" kern="0" baseline="30000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최근 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년간 발생한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강우사상별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총강우량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(mm), </a:t>
            </a:r>
          </a:p>
          <a:p>
            <a:pPr defTabSz="685800">
              <a:lnSpc>
                <a:spcPct val="150000"/>
              </a:lnSpc>
              <a:buNone/>
              <a:defRPr/>
            </a:pPr>
            <a:r>
              <a:rPr lang="en-US" altLang="ko-KR" sz="1050" i="1" kern="0" dirty="0" err="1">
                <a:solidFill>
                  <a:srgbClr val="ED7D31"/>
                </a:solidFill>
                <a:latin typeface="Times New Roman"/>
              </a:rPr>
              <a:t>EMC</a:t>
            </a:r>
            <a:r>
              <a:rPr lang="en-US" altLang="ko-KR" sz="1050" i="1" kern="0" baseline="-25000" dirty="0" err="1">
                <a:solidFill>
                  <a:srgbClr val="ED7D31"/>
                </a:solidFill>
                <a:latin typeface="Times New Roman"/>
              </a:rPr>
              <a:t>z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토지피복별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 유량가중평균농도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sz="1050" i="1" kern="0" dirty="0" err="1">
                <a:solidFill>
                  <a:srgbClr val="ED7D31"/>
                </a:solidFill>
                <a:latin typeface="Times New Roman"/>
              </a:rPr>
              <a:t>R</a:t>
            </a:r>
            <a:r>
              <a:rPr lang="en-US" altLang="ko-KR" sz="1050" i="1" kern="0" baseline="-25000" dirty="0" err="1">
                <a:solidFill>
                  <a:srgbClr val="ED7D31"/>
                </a:solidFill>
                <a:latin typeface="Times New Roman"/>
              </a:rPr>
              <a:t>z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토지피복분류별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유출율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sz="1050" i="1" kern="0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ko-KR" sz="1050" i="1" kern="0" baseline="-25000" dirty="0" err="1">
                <a:solidFill>
                  <a:srgbClr val="000000"/>
                </a:solidFill>
                <a:latin typeface="Times New Roman"/>
              </a:rPr>
              <a:t>d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최근 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년의 총 일수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14995" y="4346584"/>
            <a:ext cx="28969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ko-KR" sz="1050" b="1" kern="0" dirty="0">
                <a:solidFill>
                  <a:srgbClr val="004FE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* </a:t>
            </a:r>
            <a:r>
              <a:rPr lang="ko-KR" altLang="en-US" sz="1050" b="1" kern="0" dirty="0" err="1">
                <a:solidFill>
                  <a:srgbClr val="004FE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강우계급</a:t>
            </a:r>
            <a:r>
              <a:rPr lang="en-US" altLang="ko-KR" sz="1100" b="1" dirty="0">
                <a:solidFill>
                  <a:srgbClr val="004FEE"/>
                </a:solidFill>
              </a:rPr>
              <a:t>: </a:t>
            </a:r>
          </a:p>
          <a:p>
            <a:pPr algn="l"/>
            <a:r>
              <a:rPr lang="en-US" altLang="ko-KR" sz="1100" b="1" dirty="0">
                <a:solidFill>
                  <a:srgbClr val="004FEE"/>
                </a:solidFill>
              </a:rPr>
              <a:t>0~10mm / 10~30mm / 30~50mm / 50mm </a:t>
            </a:r>
            <a:r>
              <a:rPr lang="ko-KR" altLang="en-US" sz="1100" b="1" dirty="0">
                <a:solidFill>
                  <a:srgbClr val="004FEE"/>
                </a:solidFill>
              </a:rPr>
              <a:t>이상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3183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 animBg="1"/>
      <p:bldP spid="33" grpId="0"/>
      <p:bldP spid="3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85394" y="6350852"/>
            <a:ext cx="87732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800" b="1" i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512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5315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8005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370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3639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81133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8051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x7</a:t>
            </a:r>
          </a:p>
        </p:txBody>
      </p:sp>
      <p:sp>
        <p:nvSpPr>
          <p:cNvPr id="26" name="내용 개체 틀 2"/>
          <p:cNvSpPr txBox="1">
            <a:spLocks/>
          </p:cNvSpPr>
          <p:nvPr/>
        </p:nvSpPr>
        <p:spPr bwMode="auto">
          <a:xfrm>
            <a:off x="552450" y="1372644"/>
            <a:ext cx="3533775" cy="49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q"/>
              <a:defRPr kumimoji="1" sz="20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2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1800" kern="0" dirty="0" smtClean="0">
                <a:latin typeface="Times New Roman" panose="02020603050405020304" pitchFamily="18" charset="0"/>
              </a:rPr>
              <a:t>유량가중평균농도</a:t>
            </a:r>
            <a:endParaRPr lang="en-US" altLang="ko-KR" sz="1800" kern="0" dirty="0">
              <a:latin typeface="Times New Roman" panose="02020603050405020304" pitchFamily="18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1903859" y="3534026"/>
            <a:ext cx="6330797" cy="366920"/>
            <a:chOff x="1771135" y="3534026"/>
            <a:chExt cx="6330797" cy="366920"/>
          </a:xfrm>
        </p:grpSpPr>
        <p:cxnSp>
          <p:nvCxnSpPr>
            <p:cNvPr id="28" name="직선 화살표 연결선 27"/>
            <p:cNvCxnSpPr/>
            <p:nvPr/>
          </p:nvCxnSpPr>
          <p:spPr bwMode="auto">
            <a:xfrm>
              <a:off x="1771135" y="3534029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직선 화살표 연결선 28"/>
            <p:cNvCxnSpPr/>
            <p:nvPr/>
          </p:nvCxnSpPr>
          <p:spPr bwMode="auto">
            <a:xfrm>
              <a:off x="2755558" y="3534028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직선 화살표 연결선 29"/>
            <p:cNvCxnSpPr/>
            <p:nvPr/>
          </p:nvCxnSpPr>
          <p:spPr bwMode="auto">
            <a:xfrm>
              <a:off x="3488726" y="3534028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직선 화살표 연결선 30"/>
            <p:cNvCxnSpPr/>
            <p:nvPr/>
          </p:nvCxnSpPr>
          <p:spPr bwMode="auto">
            <a:xfrm>
              <a:off x="4283937" y="3534027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직선 화살표 연결선 31"/>
            <p:cNvCxnSpPr/>
            <p:nvPr/>
          </p:nvCxnSpPr>
          <p:spPr bwMode="auto">
            <a:xfrm>
              <a:off x="5548188" y="3534026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직선 화살표 연결선 32"/>
            <p:cNvCxnSpPr/>
            <p:nvPr/>
          </p:nvCxnSpPr>
          <p:spPr bwMode="auto">
            <a:xfrm>
              <a:off x="6956860" y="3534026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직선 화살표 연결선 33"/>
            <p:cNvCxnSpPr/>
            <p:nvPr/>
          </p:nvCxnSpPr>
          <p:spPr bwMode="auto">
            <a:xfrm>
              <a:off x="8101932" y="3534026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280814" y="3887526"/>
            <a:ext cx="118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b="1" baseline="-25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endParaRPr lang="en-US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814" y="4404407"/>
            <a:ext cx="14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강우계급</a:t>
            </a:r>
            <a:endParaRPr lang="en-US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5092" y="4434097"/>
            <a:ext cx="1047581" cy="276999"/>
          </a:xfrm>
          <a:prstGeom prst="rect">
            <a:avLst/>
          </a:prstGeom>
          <a:solidFill>
            <a:srgbClr val="E68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10mm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이하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2385" y="4434097"/>
            <a:ext cx="1047581" cy="276999"/>
          </a:xfrm>
          <a:prstGeom prst="rect">
            <a:avLst/>
          </a:prstGeom>
          <a:solidFill>
            <a:srgbClr val="E68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10~30mm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9678" y="4434097"/>
            <a:ext cx="1047581" cy="276999"/>
          </a:xfrm>
          <a:prstGeom prst="rect">
            <a:avLst/>
          </a:prstGeom>
          <a:solidFill>
            <a:srgbClr val="E68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30~50mm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06972" y="4434097"/>
            <a:ext cx="1047581" cy="276999"/>
          </a:xfrm>
          <a:prstGeom prst="rect">
            <a:avLst/>
          </a:prstGeom>
          <a:solidFill>
            <a:srgbClr val="E68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50mm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0814" y="5273499"/>
            <a:ext cx="14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altLang="ko-KR" b="1" baseline="-25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y</a:t>
            </a:r>
            <a:endParaRPr lang="en-US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16317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12405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55880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26241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93370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8082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47114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0814" y="6123863"/>
            <a:ext cx="14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4) 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EMC</a:t>
            </a:r>
            <a:r>
              <a:rPr lang="en-US" altLang="ko-KR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Z</a:t>
            </a:r>
            <a:endParaRPr lang="en-US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2" name="직선 화살표 연결선 61"/>
          <p:cNvCxnSpPr>
            <a:stCxn id="17" idx="2"/>
          </p:cNvCxnSpPr>
          <p:nvPr/>
        </p:nvCxnSpPr>
        <p:spPr bwMode="auto">
          <a:xfrm flipH="1">
            <a:off x="2485315" y="4230429"/>
            <a:ext cx="1199295" cy="564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직선 화살표 연결선 63"/>
          <p:cNvCxnSpPr>
            <a:stCxn id="23" idx="2"/>
          </p:cNvCxnSpPr>
          <p:nvPr/>
        </p:nvCxnSpPr>
        <p:spPr bwMode="auto">
          <a:xfrm flipH="1">
            <a:off x="3132673" y="4230429"/>
            <a:ext cx="5101983" cy="564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0" name="그룹 69"/>
          <p:cNvGrpSpPr/>
          <p:nvPr/>
        </p:nvGrpSpPr>
        <p:grpSpPr>
          <a:xfrm>
            <a:off x="1912097" y="4387926"/>
            <a:ext cx="6273808" cy="732920"/>
            <a:chOff x="1779373" y="4453830"/>
            <a:chExt cx="6273808" cy="732920"/>
          </a:xfrm>
        </p:grpSpPr>
        <p:sp>
          <p:nvSpPr>
            <p:cNvPr id="66" name="모서리가 둥근 직사각형 65"/>
            <p:cNvSpPr/>
            <p:nvPr/>
          </p:nvSpPr>
          <p:spPr bwMode="auto">
            <a:xfrm>
              <a:off x="1779373" y="4453835"/>
              <a:ext cx="1454666" cy="732915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가는각진제목체" pitchFamily="18" charset="-127"/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 bwMode="auto">
            <a:xfrm>
              <a:off x="3373397" y="4457951"/>
              <a:ext cx="1454666" cy="728799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가는각진제목체" pitchFamily="18" charset="-127"/>
              </a:endParaRPr>
            </a:p>
          </p:txBody>
        </p:sp>
        <p:sp>
          <p:nvSpPr>
            <p:cNvPr id="68" name="모서리가 둥근 직사각형 67"/>
            <p:cNvSpPr/>
            <p:nvPr/>
          </p:nvSpPr>
          <p:spPr bwMode="auto">
            <a:xfrm>
              <a:off x="4967425" y="4453830"/>
              <a:ext cx="1454666" cy="732920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가는각진제목체" pitchFamily="18" charset="-127"/>
              </a:endParaRPr>
            </a:p>
          </p:txBody>
        </p:sp>
        <p:sp>
          <p:nvSpPr>
            <p:cNvPr id="69" name="모서리가 둥근 직사각형 68"/>
            <p:cNvSpPr/>
            <p:nvPr/>
          </p:nvSpPr>
          <p:spPr bwMode="auto">
            <a:xfrm>
              <a:off x="6598515" y="4453830"/>
              <a:ext cx="1454666" cy="732920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가는각진제목체" pitchFamily="18" charset="-127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2085092" y="5367119"/>
            <a:ext cx="5869461" cy="276999"/>
            <a:chOff x="1952368" y="5367119"/>
            <a:chExt cx="5869461" cy="276999"/>
          </a:xfrm>
        </p:grpSpPr>
        <p:sp>
          <p:nvSpPr>
            <p:cNvPr id="56" name="TextBox 55"/>
            <p:cNvSpPr txBox="1"/>
            <p:nvPr/>
          </p:nvSpPr>
          <p:spPr>
            <a:xfrm>
              <a:off x="1952368" y="5367119"/>
              <a:ext cx="1047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EMC</a:t>
              </a:r>
              <a:r>
                <a:rPr lang="en-US" altLang="ko-KR" sz="1200" b="1" baseline="-25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y1</a:t>
              </a:r>
              <a:endParaRPr lang="en-US" sz="1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59661" y="5367119"/>
              <a:ext cx="1047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EMC</a:t>
              </a:r>
              <a:r>
                <a:rPr lang="en-US" altLang="ko-KR" sz="1200" b="1" baseline="-25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y2</a:t>
              </a:r>
              <a:endParaRPr lang="en-US" sz="1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66954" y="5367119"/>
              <a:ext cx="1047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EMC</a:t>
              </a:r>
              <a:r>
                <a:rPr lang="en-US" altLang="ko-KR" sz="1200" b="1" baseline="-25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y3</a:t>
              </a:r>
              <a:endParaRPr lang="en-US" sz="1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74248" y="5367119"/>
              <a:ext cx="1047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EMC</a:t>
              </a:r>
              <a:r>
                <a:rPr lang="en-US" altLang="ko-KR" sz="1200" b="1" baseline="-25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y4</a:t>
              </a:r>
              <a:endParaRPr lang="en-US" sz="1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2608883" y="5120846"/>
            <a:ext cx="4860368" cy="276797"/>
            <a:chOff x="2476159" y="5120846"/>
            <a:chExt cx="4860368" cy="276797"/>
          </a:xfrm>
        </p:grpSpPr>
        <p:cxnSp>
          <p:nvCxnSpPr>
            <p:cNvPr id="74" name="직선 화살표 연결선 73"/>
            <p:cNvCxnSpPr/>
            <p:nvPr/>
          </p:nvCxnSpPr>
          <p:spPr bwMode="auto">
            <a:xfrm flipH="1">
              <a:off x="2476159" y="5125656"/>
              <a:ext cx="3430" cy="2663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직선 화살표 연결선 75"/>
            <p:cNvCxnSpPr/>
            <p:nvPr/>
          </p:nvCxnSpPr>
          <p:spPr bwMode="auto">
            <a:xfrm flipH="1">
              <a:off x="4123514" y="5131300"/>
              <a:ext cx="3430" cy="2663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직선 화살표 연결선 76"/>
            <p:cNvCxnSpPr/>
            <p:nvPr/>
          </p:nvCxnSpPr>
          <p:spPr bwMode="auto">
            <a:xfrm flipH="1">
              <a:off x="5689172" y="5125656"/>
              <a:ext cx="3430" cy="2663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8" name="직선 화살표 연결선 77"/>
            <p:cNvCxnSpPr/>
            <p:nvPr/>
          </p:nvCxnSpPr>
          <p:spPr bwMode="auto">
            <a:xfrm flipH="1">
              <a:off x="7333097" y="5120846"/>
              <a:ext cx="3430" cy="2663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8" name="그룹 97"/>
          <p:cNvGrpSpPr/>
          <p:nvPr/>
        </p:nvGrpSpPr>
        <p:grpSpPr>
          <a:xfrm>
            <a:off x="2608882" y="5642831"/>
            <a:ext cx="4849690" cy="522222"/>
            <a:chOff x="2476158" y="5642831"/>
            <a:chExt cx="4849690" cy="522222"/>
          </a:xfrm>
        </p:grpSpPr>
        <p:cxnSp>
          <p:nvCxnSpPr>
            <p:cNvPr id="91" name="직선 연결선 90"/>
            <p:cNvCxnSpPr/>
            <p:nvPr/>
          </p:nvCxnSpPr>
          <p:spPr bwMode="auto">
            <a:xfrm flipH="1">
              <a:off x="2484129" y="5644118"/>
              <a:ext cx="1" cy="2129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직선 연결선 91"/>
            <p:cNvCxnSpPr/>
            <p:nvPr/>
          </p:nvCxnSpPr>
          <p:spPr bwMode="auto">
            <a:xfrm flipH="1">
              <a:off x="7325847" y="5642831"/>
              <a:ext cx="1" cy="2129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직선 연결선 93"/>
            <p:cNvCxnSpPr/>
            <p:nvPr/>
          </p:nvCxnSpPr>
          <p:spPr bwMode="auto">
            <a:xfrm>
              <a:off x="2476158" y="5857103"/>
              <a:ext cx="484969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직선 화살표 연결선 95"/>
            <p:cNvCxnSpPr/>
            <p:nvPr/>
          </p:nvCxnSpPr>
          <p:spPr bwMode="auto">
            <a:xfrm>
              <a:off x="4901003" y="5855816"/>
              <a:ext cx="0" cy="30923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9" name="모서리가 둥근 직사각형 98"/>
          <p:cNvSpPr/>
          <p:nvPr/>
        </p:nvSpPr>
        <p:spPr bwMode="auto">
          <a:xfrm>
            <a:off x="3852034" y="6124618"/>
            <a:ext cx="2208025" cy="58148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774069" y="1196975"/>
            <a:ext cx="8191759" cy="2307491"/>
            <a:chOff x="641345" y="1196975"/>
            <a:chExt cx="8191759" cy="2307491"/>
          </a:xfrm>
        </p:grpSpPr>
        <p:sp>
          <p:nvSpPr>
            <p:cNvPr id="63" name="자유형 62"/>
            <p:cNvSpPr/>
            <p:nvPr/>
          </p:nvSpPr>
          <p:spPr bwMode="auto">
            <a:xfrm>
              <a:off x="1365299" y="1764371"/>
              <a:ext cx="968188" cy="1702467"/>
            </a:xfrm>
            <a:custGeom>
              <a:avLst/>
              <a:gdLst>
                <a:gd name="connsiteX0" fmla="*/ 0 w 968188"/>
                <a:gd name="connsiteY0" fmla="*/ 1662787 h 1702467"/>
                <a:gd name="connsiteX1" fmla="*/ 134470 w 968188"/>
                <a:gd name="connsiteY1" fmla="*/ 1662787 h 1702467"/>
                <a:gd name="connsiteX2" fmla="*/ 233082 w 968188"/>
                <a:gd name="connsiteY2" fmla="*/ 1250411 h 1702467"/>
                <a:gd name="connsiteX3" fmla="*/ 313764 w 968188"/>
                <a:gd name="connsiteY3" fmla="*/ 282223 h 1702467"/>
                <a:gd name="connsiteX4" fmla="*/ 466164 w 968188"/>
                <a:gd name="connsiteY4" fmla="*/ 4317 h 1702467"/>
                <a:gd name="connsiteX5" fmla="*/ 546847 w 968188"/>
                <a:gd name="connsiteY5" fmla="*/ 174646 h 1702467"/>
                <a:gd name="connsiteX6" fmla="*/ 744070 w 968188"/>
                <a:gd name="connsiteY6" fmla="*/ 927681 h 1702467"/>
                <a:gd name="connsiteX7" fmla="*/ 806823 w 968188"/>
                <a:gd name="connsiteY7" fmla="*/ 1420740 h 1702467"/>
                <a:gd name="connsiteX8" fmla="*/ 887505 w 968188"/>
                <a:gd name="connsiteY8" fmla="*/ 1626928 h 1702467"/>
                <a:gd name="connsiteX9" fmla="*/ 968188 w 968188"/>
                <a:gd name="connsiteY9" fmla="*/ 1680717 h 17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188" h="1702467">
                  <a:moveTo>
                    <a:pt x="0" y="1662787"/>
                  </a:moveTo>
                  <a:cubicBezTo>
                    <a:pt x="47811" y="1697151"/>
                    <a:pt x="95623" y="1731516"/>
                    <a:pt x="134470" y="1662787"/>
                  </a:cubicBezTo>
                  <a:cubicBezTo>
                    <a:pt x="173317" y="1594058"/>
                    <a:pt x="203200" y="1480505"/>
                    <a:pt x="233082" y="1250411"/>
                  </a:cubicBezTo>
                  <a:cubicBezTo>
                    <a:pt x="262964" y="1020317"/>
                    <a:pt x="274917" y="489905"/>
                    <a:pt x="313764" y="282223"/>
                  </a:cubicBezTo>
                  <a:cubicBezTo>
                    <a:pt x="352611" y="74541"/>
                    <a:pt x="427317" y="22246"/>
                    <a:pt x="466164" y="4317"/>
                  </a:cubicBezTo>
                  <a:cubicBezTo>
                    <a:pt x="505011" y="-13612"/>
                    <a:pt x="500529" y="20752"/>
                    <a:pt x="546847" y="174646"/>
                  </a:cubicBezTo>
                  <a:cubicBezTo>
                    <a:pt x="593165" y="328540"/>
                    <a:pt x="700741" y="719999"/>
                    <a:pt x="744070" y="927681"/>
                  </a:cubicBezTo>
                  <a:cubicBezTo>
                    <a:pt x="787399" y="1135363"/>
                    <a:pt x="782917" y="1304199"/>
                    <a:pt x="806823" y="1420740"/>
                  </a:cubicBezTo>
                  <a:cubicBezTo>
                    <a:pt x="830729" y="1537281"/>
                    <a:pt x="860611" y="1583599"/>
                    <a:pt x="887505" y="1626928"/>
                  </a:cubicBezTo>
                  <a:cubicBezTo>
                    <a:pt x="914399" y="1670257"/>
                    <a:pt x="941293" y="1675487"/>
                    <a:pt x="968188" y="1680717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2" name="자유형 1"/>
            <p:cNvSpPr/>
            <p:nvPr/>
          </p:nvSpPr>
          <p:spPr bwMode="auto">
            <a:xfrm>
              <a:off x="2414016" y="2805101"/>
              <a:ext cx="758952" cy="650202"/>
            </a:xfrm>
            <a:custGeom>
              <a:avLst/>
              <a:gdLst>
                <a:gd name="connsiteX0" fmla="*/ 0 w 758952"/>
                <a:gd name="connsiteY0" fmla="*/ 650202 h 650202"/>
                <a:gd name="connsiteX1" fmla="*/ 146304 w 758952"/>
                <a:gd name="connsiteY1" fmla="*/ 375882 h 650202"/>
                <a:gd name="connsiteX2" fmla="*/ 237744 w 758952"/>
                <a:gd name="connsiteY2" fmla="*/ 110706 h 650202"/>
                <a:gd name="connsiteX3" fmla="*/ 347472 w 758952"/>
                <a:gd name="connsiteY3" fmla="*/ 978 h 650202"/>
                <a:gd name="connsiteX4" fmla="*/ 466344 w 758952"/>
                <a:gd name="connsiteY4" fmla="*/ 165570 h 650202"/>
                <a:gd name="connsiteX5" fmla="*/ 521208 w 758952"/>
                <a:gd name="connsiteY5" fmla="*/ 385026 h 650202"/>
                <a:gd name="connsiteX6" fmla="*/ 758952 w 758952"/>
                <a:gd name="connsiteY6" fmla="*/ 650202 h 65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952" h="650202">
                  <a:moveTo>
                    <a:pt x="0" y="650202"/>
                  </a:moveTo>
                  <a:cubicBezTo>
                    <a:pt x="53340" y="558000"/>
                    <a:pt x="106680" y="465798"/>
                    <a:pt x="146304" y="375882"/>
                  </a:cubicBezTo>
                  <a:cubicBezTo>
                    <a:pt x="185928" y="285966"/>
                    <a:pt x="204216" y="173190"/>
                    <a:pt x="237744" y="110706"/>
                  </a:cubicBezTo>
                  <a:cubicBezTo>
                    <a:pt x="271272" y="48222"/>
                    <a:pt x="309372" y="-8166"/>
                    <a:pt x="347472" y="978"/>
                  </a:cubicBezTo>
                  <a:cubicBezTo>
                    <a:pt x="385572" y="10122"/>
                    <a:pt x="437388" y="101562"/>
                    <a:pt x="466344" y="165570"/>
                  </a:cubicBezTo>
                  <a:cubicBezTo>
                    <a:pt x="495300" y="229578"/>
                    <a:pt x="472440" y="304254"/>
                    <a:pt x="521208" y="385026"/>
                  </a:cubicBezTo>
                  <a:cubicBezTo>
                    <a:pt x="569976" y="465798"/>
                    <a:pt x="664464" y="558000"/>
                    <a:pt x="758952" y="650202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자유형 2"/>
            <p:cNvSpPr/>
            <p:nvPr/>
          </p:nvSpPr>
          <p:spPr bwMode="auto">
            <a:xfrm>
              <a:off x="3246120" y="3242773"/>
              <a:ext cx="585216" cy="239962"/>
            </a:xfrm>
            <a:custGeom>
              <a:avLst/>
              <a:gdLst>
                <a:gd name="connsiteX0" fmla="*/ 0 w 585216"/>
                <a:gd name="connsiteY0" fmla="*/ 203386 h 239962"/>
                <a:gd name="connsiteX1" fmla="*/ 182880 w 585216"/>
                <a:gd name="connsiteY1" fmla="*/ 29650 h 239962"/>
                <a:gd name="connsiteX2" fmla="*/ 347472 w 585216"/>
                <a:gd name="connsiteY2" fmla="*/ 11362 h 239962"/>
                <a:gd name="connsiteX3" fmla="*/ 438912 w 585216"/>
                <a:gd name="connsiteY3" fmla="*/ 148522 h 239962"/>
                <a:gd name="connsiteX4" fmla="*/ 585216 w 585216"/>
                <a:gd name="connsiteY4" fmla="*/ 239962 h 23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216" h="239962">
                  <a:moveTo>
                    <a:pt x="0" y="203386"/>
                  </a:moveTo>
                  <a:cubicBezTo>
                    <a:pt x="62484" y="132520"/>
                    <a:pt x="124968" y="61654"/>
                    <a:pt x="182880" y="29650"/>
                  </a:cubicBezTo>
                  <a:cubicBezTo>
                    <a:pt x="240792" y="-2354"/>
                    <a:pt x="304800" y="-8450"/>
                    <a:pt x="347472" y="11362"/>
                  </a:cubicBezTo>
                  <a:cubicBezTo>
                    <a:pt x="390144" y="31174"/>
                    <a:pt x="399288" y="110422"/>
                    <a:pt x="438912" y="148522"/>
                  </a:cubicBezTo>
                  <a:cubicBezTo>
                    <a:pt x="478536" y="186622"/>
                    <a:pt x="531876" y="213292"/>
                    <a:pt x="585216" y="239962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 bwMode="auto">
            <a:xfrm>
              <a:off x="3904488" y="2643729"/>
              <a:ext cx="1133856" cy="857294"/>
            </a:xfrm>
            <a:custGeom>
              <a:avLst/>
              <a:gdLst>
                <a:gd name="connsiteX0" fmla="*/ 0 w 1299464"/>
                <a:gd name="connsiteY0" fmla="*/ 820718 h 857294"/>
                <a:gd name="connsiteX1" fmla="*/ 192024 w 1299464"/>
                <a:gd name="connsiteY1" fmla="*/ 765854 h 857294"/>
                <a:gd name="connsiteX2" fmla="*/ 310896 w 1299464"/>
                <a:gd name="connsiteY2" fmla="*/ 582974 h 857294"/>
                <a:gd name="connsiteX3" fmla="*/ 411480 w 1299464"/>
                <a:gd name="connsiteY3" fmla="*/ 235502 h 857294"/>
                <a:gd name="connsiteX4" fmla="*/ 438912 w 1299464"/>
                <a:gd name="connsiteY4" fmla="*/ 25190 h 857294"/>
                <a:gd name="connsiteX5" fmla="*/ 566928 w 1299464"/>
                <a:gd name="connsiteY5" fmla="*/ 34334 h 857294"/>
                <a:gd name="connsiteX6" fmla="*/ 603504 w 1299464"/>
                <a:gd name="connsiteY6" fmla="*/ 299510 h 857294"/>
                <a:gd name="connsiteX7" fmla="*/ 649224 w 1299464"/>
                <a:gd name="connsiteY7" fmla="*/ 464102 h 857294"/>
                <a:gd name="connsiteX8" fmla="*/ 850392 w 1299464"/>
                <a:gd name="connsiteY8" fmla="*/ 592118 h 857294"/>
                <a:gd name="connsiteX9" fmla="*/ 1042416 w 1299464"/>
                <a:gd name="connsiteY9" fmla="*/ 628694 h 857294"/>
                <a:gd name="connsiteX10" fmla="*/ 1225296 w 1299464"/>
                <a:gd name="connsiteY10" fmla="*/ 710990 h 857294"/>
                <a:gd name="connsiteX11" fmla="*/ 1289304 w 1299464"/>
                <a:gd name="connsiteY11" fmla="*/ 802430 h 857294"/>
                <a:gd name="connsiteX12" fmla="*/ 1298448 w 1299464"/>
                <a:gd name="connsiteY12" fmla="*/ 857294 h 8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464" h="857294">
                  <a:moveTo>
                    <a:pt x="0" y="820718"/>
                  </a:moveTo>
                  <a:cubicBezTo>
                    <a:pt x="70104" y="813098"/>
                    <a:pt x="140208" y="805478"/>
                    <a:pt x="192024" y="765854"/>
                  </a:cubicBezTo>
                  <a:cubicBezTo>
                    <a:pt x="243840" y="726230"/>
                    <a:pt x="274320" y="671366"/>
                    <a:pt x="310896" y="582974"/>
                  </a:cubicBezTo>
                  <a:cubicBezTo>
                    <a:pt x="347472" y="494582"/>
                    <a:pt x="390144" y="328466"/>
                    <a:pt x="411480" y="235502"/>
                  </a:cubicBezTo>
                  <a:cubicBezTo>
                    <a:pt x="432816" y="142538"/>
                    <a:pt x="413004" y="58718"/>
                    <a:pt x="438912" y="25190"/>
                  </a:cubicBezTo>
                  <a:cubicBezTo>
                    <a:pt x="464820" y="-8338"/>
                    <a:pt x="539496" y="-11386"/>
                    <a:pt x="566928" y="34334"/>
                  </a:cubicBezTo>
                  <a:cubicBezTo>
                    <a:pt x="594360" y="80054"/>
                    <a:pt x="589788" y="227882"/>
                    <a:pt x="603504" y="299510"/>
                  </a:cubicBezTo>
                  <a:cubicBezTo>
                    <a:pt x="617220" y="371138"/>
                    <a:pt x="608076" y="415334"/>
                    <a:pt x="649224" y="464102"/>
                  </a:cubicBezTo>
                  <a:cubicBezTo>
                    <a:pt x="690372" y="512870"/>
                    <a:pt x="784860" y="564686"/>
                    <a:pt x="850392" y="592118"/>
                  </a:cubicBezTo>
                  <a:cubicBezTo>
                    <a:pt x="915924" y="619550"/>
                    <a:pt x="979932" y="608882"/>
                    <a:pt x="1042416" y="628694"/>
                  </a:cubicBezTo>
                  <a:cubicBezTo>
                    <a:pt x="1104900" y="648506"/>
                    <a:pt x="1184148" y="682034"/>
                    <a:pt x="1225296" y="710990"/>
                  </a:cubicBezTo>
                  <a:cubicBezTo>
                    <a:pt x="1266444" y="739946"/>
                    <a:pt x="1277112" y="778046"/>
                    <a:pt x="1289304" y="802430"/>
                  </a:cubicBezTo>
                  <a:cubicBezTo>
                    <a:pt x="1301496" y="826814"/>
                    <a:pt x="1299972" y="842054"/>
                    <a:pt x="1298448" y="857294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 bwMode="auto">
            <a:xfrm>
              <a:off x="5166360" y="2086902"/>
              <a:ext cx="1207008" cy="1406454"/>
            </a:xfrm>
            <a:custGeom>
              <a:avLst/>
              <a:gdLst>
                <a:gd name="connsiteX0" fmla="*/ 0 w 1207008"/>
                <a:gd name="connsiteY0" fmla="*/ 459015 h 486447"/>
                <a:gd name="connsiteX1" fmla="*/ 164592 w 1207008"/>
                <a:gd name="connsiteY1" fmla="*/ 330999 h 486447"/>
                <a:gd name="connsiteX2" fmla="*/ 301752 w 1207008"/>
                <a:gd name="connsiteY2" fmla="*/ 56679 h 486447"/>
                <a:gd name="connsiteX3" fmla="*/ 438912 w 1207008"/>
                <a:gd name="connsiteY3" fmla="*/ 10959 h 486447"/>
                <a:gd name="connsiteX4" fmla="*/ 539496 w 1207008"/>
                <a:gd name="connsiteY4" fmla="*/ 202983 h 486447"/>
                <a:gd name="connsiteX5" fmla="*/ 649224 w 1207008"/>
                <a:gd name="connsiteY5" fmla="*/ 294423 h 486447"/>
                <a:gd name="connsiteX6" fmla="*/ 786384 w 1207008"/>
                <a:gd name="connsiteY6" fmla="*/ 376719 h 486447"/>
                <a:gd name="connsiteX7" fmla="*/ 896112 w 1207008"/>
                <a:gd name="connsiteY7" fmla="*/ 422439 h 486447"/>
                <a:gd name="connsiteX8" fmla="*/ 1207008 w 1207008"/>
                <a:gd name="connsiteY8" fmla="*/ 486447 h 48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008" h="486447">
                  <a:moveTo>
                    <a:pt x="0" y="459015"/>
                  </a:moveTo>
                  <a:cubicBezTo>
                    <a:pt x="57150" y="428535"/>
                    <a:pt x="114300" y="398055"/>
                    <a:pt x="164592" y="330999"/>
                  </a:cubicBezTo>
                  <a:cubicBezTo>
                    <a:pt x="214884" y="263943"/>
                    <a:pt x="256032" y="110019"/>
                    <a:pt x="301752" y="56679"/>
                  </a:cubicBezTo>
                  <a:cubicBezTo>
                    <a:pt x="347472" y="3339"/>
                    <a:pt x="399288" y="-13425"/>
                    <a:pt x="438912" y="10959"/>
                  </a:cubicBezTo>
                  <a:cubicBezTo>
                    <a:pt x="478536" y="35343"/>
                    <a:pt x="504444" y="155739"/>
                    <a:pt x="539496" y="202983"/>
                  </a:cubicBezTo>
                  <a:cubicBezTo>
                    <a:pt x="574548" y="250227"/>
                    <a:pt x="608076" y="265467"/>
                    <a:pt x="649224" y="294423"/>
                  </a:cubicBezTo>
                  <a:cubicBezTo>
                    <a:pt x="690372" y="323379"/>
                    <a:pt x="745236" y="355383"/>
                    <a:pt x="786384" y="376719"/>
                  </a:cubicBezTo>
                  <a:cubicBezTo>
                    <a:pt x="827532" y="398055"/>
                    <a:pt x="826008" y="404151"/>
                    <a:pt x="896112" y="422439"/>
                  </a:cubicBezTo>
                  <a:cubicBezTo>
                    <a:pt x="966216" y="440727"/>
                    <a:pt x="1086612" y="463587"/>
                    <a:pt x="1207008" y="486447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5"/>
            <p:cNvSpPr/>
            <p:nvPr/>
          </p:nvSpPr>
          <p:spPr bwMode="auto">
            <a:xfrm>
              <a:off x="6437376" y="1196975"/>
              <a:ext cx="1334494" cy="2285760"/>
            </a:xfrm>
            <a:custGeom>
              <a:avLst/>
              <a:gdLst>
                <a:gd name="connsiteX0" fmla="*/ 0 w 1444752"/>
                <a:gd name="connsiteY0" fmla="*/ 2522454 h 2674400"/>
                <a:gd name="connsiteX1" fmla="*/ 82296 w 1444752"/>
                <a:gd name="connsiteY1" fmla="*/ 2431014 h 2674400"/>
                <a:gd name="connsiteX2" fmla="*/ 228600 w 1444752"/>
                <a:gd name="connsiteY2" fmla="*/ 236454 h 2674400"/>
                <a:gd name="connsiteX3" fmla="*/ 466344 w 1444752"/>
                <a:gd name="connsiteY3" fmla="*/ 227310 h 2674400"/>
                <a:gd name="connsiteX4" fmla="*/ 868680 w 1444752"/>
                <a:gd name="connsiteY4" fmla="*/ 1717782 h 2674400"/>
                <a:gd name="connsiteX5" fmla="*/ 1088136 w 1444752"/>
                <a:gd name="connsiteY5" fmla="*/ 1973814 h 2674400"/>
                <a:gd name="connsiteX6" fmla="*/ 1444752 w 1444752"/>
                <a:gd name="connsiteY6" fmla="*/ 2604750 h 26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52" h="2674400">
                  <a:moveTo>
                    <a:pt x="0" y="2522454"/>
                  </a:moveTo>
                  <a:cubicBezTo>
                    <a:pt x="22098" y="2667234"/>
                    <a:pt x="44196" y="2812014"/>
                    <a:pt x="82296" y="2431014"/>
                  </a:cubicBezTo>
                  <a:cubicBezTo>
                    <a:pt x="120396" y="2050014"/>
                    <a:pt x="164592" y="603738"/>
                    <a:pt x="228600" y="236454"/>
                  </a:cubicBezTo>
                  <a:cubicBezTo>
                    <a:pt x="292608" y="-130830"/>
                    <a:pt x="359664" y="-19578"/>
                    <a:pt x="466344" y="227310"/>
                  </a:cubicBezTo>
                  <a:cubicBezTo>
                    <a:pt x="573024" y="474198"/>
                    <a:pt x="765048" y="1426698"/>
                    <a:pt x="868680" y="1717782"/>
                  </a:cubicBezTo>
                  <a:cubicBezTo>
                    <a:pt x="972312" y="2008866"/>
                    <a:pt x="992124" y="1825986"/>
                    <a:pt x="1088136" y="1973814"/>
                  </a:cubicBezTo>
                  <a:cubicBezTo>
                    <a:pt x="1184148" y="2121642"/>
                    <a:pt x="1314450" y="2363196"/>
                    <a:pt x="1444752" y="2604750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 6"/>
            <p:cNvSpPr/>
            <p:nvPr/>
          </p:nvSpPr>
          <p:spPr bwMode="auto">
            <a:xfrm rot="21145446">
              <a:off x="7855700" y="3258981"/>
              <a:ext cx="640080" cy="245485"/>
            </a:xfrm>
            <a:custGeom>
              <a:avLst/>
              <a:gdLst>
                <a:gd name="connsiteX0" fmla="*/ 0 w 640080"/>
                <a:gd name="connsiteY0" fmla="*/ 181477 h 245485"/>
                <a:gd name="connsiteX1" fmla="*/ 164592 w 640080"/>
                <a:gd name="connsiteY1" fmla="*/ 16885 h 245485"/>
                <a:gd name="connsiteX2" fmla="*/ 320040 w 640080"/>
                <a:gd name="connsiteY2" fmla="*/ 26029 h 245485"/>
                <a:gd name="connsiteX3" fmla="*/ 484632 w 640080"/>
                <a:gd name="connsiteY3" fmla="*/ 199765 h 245485"/>
                <a:gd name="connsiteX4" fmla="*/ 640080 w 640080"/>
                <a:gd name="connsiteY4" fmla="*/ 245485 h 24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245485">
                  <a:moveTo>
                    <a:pt x="0" y="181477"/>
                  </a:moveTo>
                  <a:cubicBezTo>
                    <a:pt x="55626" y="112135"/>
                    <a:pt x="111252" y="42793"/>
                    <a:pt x="164592" y="16885"/>
                  </a:cubicBezTo>
                  <a:cubicBezTo>
                    <a:pt x="217932" y="-9023"/>
                    <a:pt x="266700" y="-4451"/>
                    <a:pt x="320040" y="26029"/>
                  </a:cubicBezTo>
                  <a:cubicBezTo>
                    <a:pt x="373380" y="56509"/>
                    <a:pt x="431292" y="163189"/>
                    <a:pt x="484632" y="199765"/>
                  </a:cubicBezTo>
                  <a:cubicBezTo>
                    <a:pt x="537972" y="236341"/>
                    <a:pt x="589026" y="240913"/>
                    <a:pt x="640080" y="245485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932276" y="1777259"/>
              <a:ext cx="7900828" cy="1705476"/>
              <a:chOff x="932276" y="1686948"/>
              <a:chExt cx="7900828" cy="1705476"/>
            </a:xfrm>
          </p:grpSpPr>
          <p:cxnSp>
            <p:nvCxnSpPr>
              <p:cNvPr id="9" name="직선 화살표 연결선 8"/>
              <p:cNvCxnSpPr/>
              <p:nvPr/>
            </p:nvCxnSpPr>
            <p:spPr bwMode="auto">
              <a:xfrm flipV="1">
                <a:off x="932276" y="1686948"/>
                <a:ext cx="0" cy="170547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1" name="직선 화살표 연결선 70"/>
              <p:cNvCxnSpPr/>
              <p:nvPr/>
            </p:nvCxnSpPr>
            <p:spPr bwMode="auto">
              <a:xfrm flipV="1">
                <a:off x="932276" y="3385953"/>
                <a:ext cx="7900828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3" name="TextBox 72"/>
            <p:cNvSpPr txBox="1"/>
            <p:nvPr/>
          </p:nvSpPr>
          <p:spPr>
            <a:xfrm rot="16200000">
              <a:off x="188780" y="2539466"/>
              <a:ext cx="118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유량</a:t>
              </a:r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(m</a:t>
              </a:r>
              <a:r>
                <a:rPr lang="en-US" altLang="ko-KR" sz="1200" b="1" baseline="30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/sec)</a:t>
              </a:r>
              <a:endPara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94794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42mm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536652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77201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46603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28mm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89237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36mm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65922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61mm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66591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0814" y="6416471"/>
            <a:ext cx="1454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토지피복별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EMC)</a:t>
            </a:r>
            <a:endParaRPr lang="en-US" sz="11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-56742" y="5642348"/>
            <a:ext cx="212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강우계급별 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EMC-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산술평균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sz="11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-163231" y="4183203"/>
            <a:ext cx="2342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강우사상별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EMC-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유량가중평균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sz="11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05401" y="6144811"/>
                <a:ext cx="2056653" cy="522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𝑬𝑴𝑪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𝒁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𝒎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=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𝑴</m:t>
                          </m:r>
                        </m:sup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  <m:t>𝑬𝑴𝑪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  <m:t>𝒚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  <m:t>,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401" y="6144811"/>
                <a:ext cx="2056653" cy="5229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6003148" y="6097514"/>
            <a:ext cx="299791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 : 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강우계급의 수</a:t>
            </a:r>
            <a:r>
              <a:rPr lang="en-US" altLang="ko-KR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050" b="1" i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r>
              <a:rPr lang="en-US" altLang="ko-KR" sz="1050" b="1" i="1" baseline="-25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y</a:t>
            </a:r>
            <a:r>
              <a:rPr lang="en-US" altLang="ko-KR" sz="1050" b="1" i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최근 </a:t>
            </a:r>
            <a:r>
              <a:rPr lang="en-US" altLang="ko-KR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년간 강우자료로부터 산정한 </a:t>
            </a:r>
            <a:endParaRPr lang="en-US" altLang="ko-KR" sz="1050" b="1" i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강우계급별 </a:t>
            </a:r>
            <a:r>
              <a:rPr lang="ko-KR" altLang="en-US" sz="1050" b="1" i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총강우량의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비율</a:t>
            </a:r>
            <a:endParaRPr lang="en-US" sz="1050" b="1" i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제목 1"/>
          <p:cNvSpPr txBox="1">
            <a:spLocks/>
          </p:cNvSpPr>
          <p:nvPr/>
        </p:nvSpPr>
        <p:spPr>
          <a:xfrm>
            <a:off x="552450" y="547688"/>
            <a:ext cx="8362950" cy="649287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9pPr>
          </a:lstStyle>
          <a:p>
            <a:r>
              <a:rPr lang="ko-KR" altLang="en-US" kern="0" smtClean="0"/>
              <a:t>토지피복별 발생원단위 산정 방법</a:t>
            </a:r>
            <a:endParaRPr lang="ko-KR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5143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15504 0.119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597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22222E-6 L -0.57917 0.119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1007 0.11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58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0.1182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0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39045 0.11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583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4774 0.1182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590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4062 0.119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597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35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60" grpId="0"/>
      <p:bldP spid="99" grpId="0" animBg="1"/>
      <p:bldP spid="85" grpId="0"/>
      <p:bldP spid="86" grpId="0"/>
      <p:bldP spid="90" grpId="0"/>
      <p:bldP spid="10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85394" y="6350852"/>
            <a:ext cx="87732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800" b="1" i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512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5315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8005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370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3639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81133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8051" y="3953430"/>
            <a:ext cx="8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x7</a:t>
            </a: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552450" y="547688"/>
            <a:ext cx="8362950" cy="649287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9pPr>
          </a:lstStyle>
          <a:p>
            <a:r>
              <a:rPr lang="ko-KR" altLang="en-US" kern="0" smtClean="0"/>
              <a:t>토지피복별 발생원단위 산정 방법</a:t>
            </a:r>
            <a:endParaRPr lang="ko-KR" altLang="en-US" sz="2000" kern="0" dirty="0"/>
          </a:p>
        </p:txBody>
      </p:sp>
      <p:sp>
        <p:nvSpPr>
          <p:cNvPr id="26" name="내용 개체 틀 2"/>
          <p:cNvSpPr txBox="1">
            <a:spLocks/>
          </p:cNvSpPr>
          <p:nvPr/>
        </p:nvSpPr>
        <p:spPr bwMode="auto">
          <a:xfrm>
            <a:off x="552450" y="1372644"/>
            <a:ext cx="3533775" cy="49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q"/>
              <a:defRPr kumimoji="1" sz="20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2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1800" kern="0" dirty="0" err="1" smtClean="0">
                <a:latin typeface="Times New Roman" panose="02020603050405020304" pitchFamily="18" charset="0"/>
              </a:rPr>
              <a:t>유출율</a:t>
            </a:r>
            <a:endParaRPr lang="en-US" altLang="ko-KR" sz="1800" kern="0" dirty="0">
              <a:latin typeface="Times New Roman" panose="02020603050405020304" pitchFamily="18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1903859" y="3534026"/>
            <a:ext cx="6330797" cy="366920"/>
            <a:chOff x="1771135" y="3534026"/>
            <a:chExt cx="6330797" cy="366920"/>
          </a:xfrm>
        </p:grpSpPr>
        <p:cxnSp>
          <p:nvCxnSpPr>
            <p:cNvPr id="28" name="직선 화살표 연결선 27"/>
            <p:cNvCxnSpPr/>
            <p:nvPr/>
          </p:nvCxnSpPr>
          <p:spPr bwMode="auto">
            <a:xfrm>
              <a:off x="1771135" y="3534029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직선 화살표 연결선 28"/>
            <p:cNvCxnSpPr/>
            <p:nvPr/>
          </p:nvCxnSpPr>
          <p:spPr bwMode="auto">
            <a:xfrm>
              <a:off x="2755558" y="3534028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직선 화살표 연결선 29"/>
            <p:cNvCxnSpPr/>
            <p:nvPr/>
          </p:nvCxnSpPr>
          <p:spPr bwMode="auto">
            <a:xfrm>
              <a:off x="3488726" y="3534028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직선 화살표 연결선 30"/>
            <p:cNvCxnSpPr/>
            <p:nvPr/>
          </p:nvCxnSpPr>
          <p:spPr bwMode="auto">
            <a:xfrm>
              <a:off x="4283937" y="3534027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직선 화살표 연결선 31"/>
            <p:cNvCxnSpPr/>
            <p:nvPr/>
          </p:nvCxnSpPr>
          <p:spPr bwMode="auto">
            <a:xfrm>
              <a:off x="5548188" y="3534026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직선 화살표 연결선 32"/>
            <p:cNvCxnSpPr/>
            <p:nvPr/>
          </p:nvCxnSpPr>
          <p:spPr bwMode="auto">
            <a:xfrm>
              <a:off x="6956860" y="3534026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직선 화살표 연결선 33"/>
            <p:cNvCxnSpPr/>
            <p:nvPr/>
          </p:nvCxnSpPr>
          <p:spPr bwMode="auto">
            <a:xfrm>
              <a:off x="8101932" y="3534026"/>
              <a:ext cx="0" cy="3669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280814" y="3887526"/>
            <a:ext cx="118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1) R</a:t>
            </a:r>
            <a:r>
              <a:rPr lang="en-US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0814" y="4404407"/>
            <a:ext cx="14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강우계급</a:t>
            </a:r>
            <a:endParaRPr lang="en-US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5092" y="4434097"/>
            <a:ext cx="1047581" cy="276999"/>
          </a:xfrm>
          <a:prstGeom prst="rect">
            <a:avLst/>
          </a:prstGeom>
          <a:solidFill>
            <a:srgbClr val="E68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10mm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이하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2385" y="4434097"/>
            <a:ext cx="1047581" cy="276999"/>
          </a:xfrm>
          <a:prstGeom prst="rect">
            <a:avLst/>
          </a:prstGeom>
          <a:solidFill>
            <a:srgbClr val="E68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10~30mm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9678" y="4434097"/>
            <a:ext cx="1047581" cy="276999"/>
          </a:xfrm>
          <a:prstGeom prst="rect">
            <a:avLst/>
          </a:prstGeom>
          <a:solidFill>
            <a:srgbClr val="E68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30~50mm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06972" y="4434097"/>
            <a:ext cx="1047581" cy="276999"/>
          </a:xfrm>
          <a:prstGeom prst="rect">
            <a:avLst/>
          </a:prstGeom>
          <a:solidFill>
            <a:srgbClr val="E68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50mm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0814" y="5273499"/>
            <a:ext cx="14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altLang="ko-KR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y</a:t>
            </a:r>
            <a:endParaRPr lang="en-US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16317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12405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55880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26241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93370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8082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47114" y="3562008"/>
            <a:ext cx="375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0814" y="6123863"/>
            <a:ext cx="14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4)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altLang="ko-KR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Z</a:t>
            </a:r>
            <a:endParaRPr lang="en-US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2" name="직선 화살표 연결선 61"/>
          <p:cNvCxnSpPr>
            <a:stCxn id="17" idx="2"/>
          </p:cNvCxnSpPr>
          <p:nvPr/>
        </p:nvCxnSpPr>
        <p:spPr bwMode="auto">
          <a:xfrm flipH="1">
            <a:off x="2485315" y="4230429"/>
            <a:ext cx="1199295" cy="564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직선 화살표 연결선 63"/>
          <p:cNvCxnSpPr>
            <a:stCxn id="23" idx="2"/>
          </p:cNvCxnSpPr>
          <p:nvPr/>
        </p:nvCxnSpPr>
        <p:spPr bwMode="auto">
          <a:xfrm flipH="1">
            <a:off x="3132673" y="4230429"/>
            <a:ext cx="5101983" cy="564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0" name="그룹 69"/>
          <p:cNvGrpSpPr/>
          <p:nvPr/>
        </p:nvGrpSpPr>
        <p:grpSpPr>
          <a:xfrm>
            <a:off x="1912097" y="4387926"/>
            <a:ext cx="6273808" cy="732920"/>
            <a:chOff x="1779373" y="4453830"/>
            <a:chExt cx="6273808" cy="732920"/>
          </a:xfrm>
        </p:grpSpPr>
        <p:sp>
          <p:nvSpPr>
            <p:cNvPr id="66" name="모서리가 둥근 직사각형 65"/>
            <p:cNvSpPr/>
            <p:nvPr/>
          </p:nvSpPr>
          <p:spPr bwMode="auto">
            <a:xfrm>
              <a:off x="1779373" y="4453835"/>
              <a:ext cx="1454666" cy="732915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가는각진제목체" pitchFamily="18" charset="-127"/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 bwMode="auto">
            <a:xfrm>
              <a:off x="3373397" y="4457951"/>
              <a:ext cx="1454666" cy="728799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가는각진제목체" pitchFamily="18" charset="-127"/>
              </a:endParaRPr>
            </a:p>
          </p:txBody>
        </p:sp>
        <p:sp>
          <p:nvSpPr>
            <p:cNvPr id="68" name="모서리가 둥근 직사각형 67"/>
            <p:cNvSpPr/>
            <p:nvPr/>
          </p:nvSpPr>
          <p:spPr bwMode="auto">
            <a:xfrm>
              <a:off x="4967425" y="4453830"/>
              <a:ext cx="1454666" cy="732920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가는각진제목체" pitchFamily="18" charset="-127"/>
              </a:endParaRPr>
            </a:p>
          </p:txBody>
        </p:sp>
        <p:sp>
          <p:nvSpPr>
            <p:cNvPr id="69" name="모서리가 둥근 직사각형 68"/>
            <p:cNvSpPr/>
            <p:nvPr/>
          </p:nvSpPr>
          <p:spPr bwMode="auto">
            <a:xfrm>
              <a:off x="6598515" y="4453830"/>
              <a:ext cx="1454666" cy="732920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가는각진제목체" pitchFamily="18" charset="-127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2085092" y="5367119"/>
            <a:ext cx="5869461" cy="276999"/>
            <a:chOff x="1952368" y="5367119"/>
            <a:chExt cx="5869461" cy="276999"/>
          </a:xfrm>
        </p:grpSpPr>
        <p:sp>
          <p:nvSpPr>
            <p:cNvPr id="56" name="TextBox 55"/>
            <p:cNvSpPr txBox="1"/>
            <p:nvPr/>
          </p:nvSpPr>
          <p:spPr>
            <a:xfrm>
              <a:off x="1952368" y="5367119"/>
              <a:ext cx="1047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</a:t>
              </a:r>
              <a:r>
                <a:rPr lang="en-US" altLang="ko-KR" sz="1200" b="1" baseline="-25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y1</a:t>
              </a:r>
              <a:endParaRPr lang="en-US" sz="1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59661" y="5367119"/>
              <a:ext cx="1047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</a:t>
              </a:r>
              <a:r>
                <a:rPr lang="en-US" altLang="ko-KR" sz="1200" b="1" baseline="-25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y2</a:t>
              </a:r>
              <a:endParaRPr lang="en-US" sz="1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66954" y="5367119"/>
              <a:ext cx="1047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</a:t>
              </a:r>
              <a:r>
                <a:rPr lang="en-US" altLang="ko-KR" sz="1200" b="1" baseline="-25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y3</a:t>
              </a:r>
              <a:endParaRPr lang="en-US" sz="1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74248" y="5367119"/>
              <a:ext cx="1047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</a:t>
              </a:r>
              <a:r>
                <a:rPr lang="en-US" altLang="ko-KR" sz="1200" b="1" baseline="-25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y4</a:t>
              </a:r>
              <a:endParaRPr lang="en-US" sz="1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2608883" y="5120846"/>
            <a:ext cx="4860368" cy="276797"/>
            <a:chOff x="2476159" y="5120846"/>
            <a:chExt cx="4860368" cy="276797"/>
          </a:xfrm>
        </p:grpSpPr>
        <p:cxnSp>
          <p:nvCxnSpPr>
            <p:cNvPr id="74" name="직선 화살표 연결선 73"/>
            <p:cNvCxnSpPr/>
            <p:nvPr/>
          </p:nvCxnSpPr>
          <p:spPr bwMode="auto">
            <a:xfrm flipH="1">
              <a:off x="2476159" y="5125656"/>
              <a:ext cx="3430" cy="2663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직선 화살표 연결선 75"/>
            <p:cNvCxnSpPr/>
            <p:nvPr/>
          </p:nvCxnSpPr>
          <p:spPr bwMode="auto">
            <a:xfrm flipH="1">
              <a:off x="4123514" y="5131300"/>
              <a:ext cx="3430" cy="2663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직선 화살표 연결선 76"/>
            <p:cNvCxnSpPr/>
            <p:nvPr/>
          </p:nvCxnSpPr>
          <p:spPr bwMode="auto">
            <a:xfrm flipH="1">
              <a:off x="5689172" y="5125656"/>
              <a:ext cx="3430" cy="2663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8" name="직선 화살표 연결선 77"/>
            <p:cNvCxnSpPr/>
            <p:nvPr/>
          </p:nvCxnSpPr>
          <p:spPr bwMode="auto">
            <a:xfrm flipH="1">
              <a:off x="7333097" y="5120846"/>
              <a:ext cx="3430" cy="2663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8" name="그룹 97"/>
          <p:cNvGrpSpPr/>
          <p:nvPr/>
        </p:nvGrpSpPr>
        <p:grpSpPr>
          <a:xfrm>
            <a:off x="2608882" y="5642831"/>
            <a:ext cx="4849690" cy="522222"/>
            <a:chOff x="2476158" y="5642831"/>
            <a:chExt cx="4849690" cy="522222"/>
          </a:xfrm>
        </p:grpSpPr>
        <p:cxnSp>
          <p:nvCxnSpPr>
            <p:cNvPr id="91" name="직선 연결선 90"/>
            <p:cNvCxnSpPr/>
            <p:nvPr/>
          </p:nvCxnSpPr>
          <p:spPr bwMode="auto">
            <a:xfrm flipH="1">
              <a:off x="2484129" y="5644118"/>
              <a:ext cx="1" cy="2129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직선 연결선 91"/>
            <p:cNvCxnSpPr/>
            <p:nvPr/>
          </p:nvCxnSpPr>
          <p:spPr bwMode="auto">
            <a:xfrm flipH="1">
              <a:off x="7325847" y="5642831"/>
              <a:ext cx="1" cy="2129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직선 연결선 93"/>
            <p:cNvCxnSpPr/>
            <p:nvPr/>
          </p:nvCxnSpPr>
          <p:spPr bwMode="auto">
            <a:xfrm>
              <a:off x="2476158" y="5857103"/>
              <a:ext cx="484969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직선 화살표 연결선 95"/>
            <p:cNvCxnSpPr/>
            <p:nvPr/>
          </p:nvCxnSpPr>
          <p:spPr bwMode="auto">
            <a:xfrm>
              <a:off x="4901003" y="5855816"/>
              <a:ext cx="0" cy="30923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9" name="모서리가 둥근 직사각형 98"/>
          <p:cNvSpPr/>
          <p:nvPr/>
        </p:nvSpPr>
        <p:spPr bwMode="auto">
          <a:xfrm>
            <a:off x="4043639" y="6124619"/>
            <a:ext cx="1824814" cy="58148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774069" y="1196975"/>
            <a:ext cx="8191759" cy="2307491"/>
            <a:chOff x="641345" y="1196975"/>
            <a:chExt cx="8191759" cy="2307491"/>
          </a:xfrm>
        </p:grpSpPr>
        <p:sp>
          <p:nvSpPr>
            <p:cNvPr id="63" name="자유형 62"/>
            <p:cNvSpPr/>
            <p:nvPr/>
          </p:nvSpPr>
          <p:spPr bwMode="auto">
            <a:xfrm>
              <a:off x="1365299" y="1764371"/>
              <a:ext cx="968188" cy="1702467"/>
            </a:xfrm>
            <a:custGeom>
              <a:avLst/>
              <a:gdLst>
                <a:gd name="connsiteX0" fmla="*/ 0 w 968188"/>
                <a:gd name="connsiteY0" fmla="*/ 1662787 h 1702467"/>
                <a:gd name="connsiteX1" fmla="*/ 134470 w 968188"/>
                <a:gd name="connsiteY1" fmla="*/ 1662787 h 1702467"/>
                <a:gd name="connsiteX2" fmla="*/ 233082 w 968188"/>
                <a:gd name="connsiteY2" fmla="*/ 1250411 h 1702467"/>
                <a:gd name="connsiteX3" fmla="*/ 313764 w 968188"/>
                <a:gd name="connsiteY3" fmla="*/ 282223 h 1702467"/>
                <a:gd name="connsiteX4" fmla="*/ 466164 w 968188"/>
                <a:gd name="connsiteY4" fmla="*/ 4317 h 1702467"/>
                <a:gd name="connsiteX5" fmla="*/ 546847 w 968188"/>
                <a:gd name="connsiteY5" fmla="*/ 174646 h 1702467"/>
                <a:gd name="connsiteX6" fmla="*/ 744070 w 968188"/>
                <a:gd name="connsiteY6" fmla="*/ 927681 h 1702467"/>
                <a:gd name="connsiteX7" fmla="*/ 806823 w 968188"/>
                <a:gd name="connsiteY7" fmla="*/ 1420740 h 1702467"/>
                <a:gd name="connsiteX8" fmla="*/ 887505 w 968188"/>
                <a:gd name="connsiteY8" fmla="*/ 1626928 h 1702467"/>
                <a:gd name="connsiteX9" fmla="*/ 968188 w 968188"/>
                <a:gd name="connsiteY9" fmla="*/ 1680717 h 17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188" h="1702467">
                  <a:moveTo>
                    <a:pt x="0" y="1662787"/>
                  </a:moveTo>
                  <a:cubicBezTo>
                    <a:pt x="47811" y="1697151"/>
                    <a:pt x="95623" y="1731516"/>
                    <a:pt x="134470" y="1662787"/>
                  </a:cubicBezTo>
                  <a:cubicBezTo>
                    <a:pt x="173317" y="1594058"/>
                    <a:pt x="203200" y="1480505"/>
                    <a:pt x="233082" y="1250411"/>
                  </a:cubicBezTo>
                  <a:cubicBezTo>
                    <a:pt x="262964" y="1020317"/>
                    <a:pt x="274917" y="489905"/>
                    <a:pt x="313764" y="282223"/>
                  </a:cubicBezTo>
                  <a:cubicBezTo>
                    <a:pt x="352611" y="74541"/>
                    <a:pt x="427317" y="22246"/>
                    <a:pt x="466164" y="4317"/>
                  </a:cubicBezTo>
                  <a:cubicBezTo>
                    <a:pt x="505011" y="-13612"/>
                    <a:pt x="500529" y="20752"/>
                    <a:pt x="546847" y="174646"/>
                  </a:cubicBezTo>
                  <a:cubicBezTo>
                    <a:pt x="593165" y="328540"/>
                    <a:pt x="700741" y="719999"/>
                    <a:pt x="744070" y="927681"/>
                  </a:cubicBezTo>
                  <a:cubicBezTo>
                    <a:pt x="787399" y="1135363"/>
                    <a:pt x="782917" y="1304199"/>
                    <a:pt x="806823" y="1420740"/>
                  </a:cubicBezTo>
                  <a:cubicBezTo>
                    <a:pt x="830729" y="1537281"/>
                    <a:pt x="860611" y="1583599"/>
                    <a:pt x="887505" y="1626928"/>
                  </a:cubicBezTo>
                  <a:cubicBezTo>
                    <a:pt x="914399" y="1670257"/>
                    <a:pt x="941293" y="1675487"/>
                    <a:pt x="968188" y="1680717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2" name="자유형 1"/>
            <p:cNvSpPr/>
            <p:nvPr/>
          </p:nvSpPr>
          <p:spPr bwMode="auto">
            <a:xfrm>
              <a:off x="2414016" y="2805101"/>
              <a:ext cx="758952" cy="650202"/>
            </a:xfrm>
            <a:custGeom>
              <a:avLst/>
              <a:gdLst>
                <a:gd name="connsiteX0" fmla="*/ 0 w 758952"/>
                <a:gd name="connsiteY0" fmla="*/ 650202 h 650202"/>
                <a:gd name="connsiteX1" fmla="*/ 146304 w 758952"/>
                <a:gd name="connsiteY1" fmla="*/ 375882 h 650202"/>
                <a:gd name="connsiteX2" fmla="*/ 237744 w 758952"/>
                <a:gd name="connsiteY2" fmla="*/ 110706 h 650202"/>
                <a:gd name="connsiteX3" fmla="*/ 347472 w 758952"/>
                <a:gd name="connsiteY3" fmla="*/ 978 h 650202"/>
                <a:gd name="connsiteX4" fmla="*/ 466344 w 758952"/>
                <a:gd name="connsiteY4" fmla="*/ 165570 h 650202"/>
                <a:gd name="connsiteX5" fmla="*/ 521208 w 758952"/>
                <a:gd name="connsiteY5" fmla="*/ 385026 h 650202"/>
                <a:gd name="connsiteX6" fmla="*/ 758952 w 758952"/>
                <a:gd name="connsiteY6" fmla="*/ 650202 h 65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952" h="650202">
                  <a:moveTo>
                    <a:pt x="0" y="650202"/>
                  </a:moveTo>
                  <a:cubicBezTo>
                    <a:pt x="53340" y="558000"/>
                    <a:pt x="106680" y="465798"/>
                    <a:pt x="146304" y="375882"/>
                  </a:cubicBezTo>
                  <a:cubicBezTo>
                    <a:pt x="185928" y="285966"/>
                    <a:pt x="204216" y="173190"/>
                    <a:pt x="237744" y="110706"/>
                  </a:cubicBezTo>
                  <a:cubicBezTo>
                    <a:pt x="271272" y="48222"/>
                    <a:pt x="309372" y="-8166"/>
                    <a:pt x="347472" y="978"/>
                  </a:cubicBezTo>
                  <a:cubicBezTo>
                    <a:pt x="385572" y="10122"/>
                    <a:pt x="437388" y="101562"/>
                    <a:pt x="466344" y="165570"/>
                  </a:cubicBezTo>
                  <a:cubicBezTo>
                    <a:pt x="495300" y="229578"/>
                    <a:pt x="472440" y="304254"/>
                    <a:pt x="521208" y="385026"/>
                  </a:cubicBezTo>
                  <a:cubicBezTo>
                    <a:pt x="569976" y="465798"/>
                    <a:pt x="664464" y="558000"/>
                    <a:pt x="758952" y="650202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자유형 2"/>
            <p:cNvSpPr/>
            <p:nvPr/>
          </p:nvSpPr>
          <p:spPr bwMode="auto">
            <a:xfrm>
              <a:off x="3246120" y="3242773"/>
              <a:ext cx="585216" cy="239962"/>
            </a:xfrm>
            <a:custGeom>
              <a:avLst/>
              <a:gdLst>
                <a:gd name="connsiteX0" fmla="*/ 0 w 585216"/>
                <a:gd name="connsiteY0" fmla="*/ 203386 h 239962"/>
                <a:gd name="connsiteX1" fmla="*/ 182880 w 585216"/>
                <a:gd name="connsiteY1" fmla="*/ 29650 h 239962"/>
                <a:gd name="connsiteX2" fmla="*/ 347472 w 585216"/>
                <a:gd name="connsiteY2" fmla="*/ 11362 h 239962"/>
                <a:gd name="connsiteX3" fmla="*/ 438912 w 585216"/>
                <a:gd name="connsiteY3" fmla="*/ 148522 h 239962"/>
                <a:gd name="connsiteX4" fmla="*/ 585216 w 585216"/>
                <a:gd name="connsiteY4" fmla="*/ 239962 h 23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216" h="239962">
                  <a:moveTo>
                    <a:pt x="0" y="203386"/>
                  </a:moveTo>
                  <a:cubicBezTo>
                    <a:pt x="62484" y="132520"/>
                    <a:pt x="124968" y="61654"/>
                    <a:pt x="182880" y="29650"/>
                  </a:cubicBezTo>
                  <a:cubicBezTo>
                    <a:pt x="240792" y="-2354"/>
                    <a:pt x="304800" y="-8450"/>
                    <a:pt x="347472" y="11362"/>
                  </a:cubicBezTo>
                  <a:cubicBezTo>
                    <a:pt x="390144" y="31174"/>
                    <a:pt x="399288" y="110422"/>
                    <a:pt x="438912" y="148522"/>
                  </a:cubicBezTo>
                  <a:cubicBezTo>
                    <a:pt x="478536" y="186622"/>
                    <a:pt x="531876" y="213292"/>
                    <a:pt x="585216" y="239962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 bwMode="auto">
            <a:xfrm>
              <a:off x="3904488" y="2643729"/>
              <a:ext cx="1133856" cy="857294"/>
            </a:xfrm>
            <a:custGeom>
              <a:avLst/>
              <a:gdLst>
                <a:gd name="connsiteX0" fmla="*/ 0 w 1299464"/>
                <a:gd name="connsiteY0" fmla="*/ 820718 h 857294"/>
                <a:gd name="connsiteX1" fmla="*/ 192024 w 1299464"/>
                <a:gd name="connsiteY1" fmla="*/ 765854 h 857294"/>
                <a:gd name="connsiteX2" fmla="*/ 310896 w 1299464"/>
                <a:gd name="connsiteY2" fmla="*/ 582974 h 857294"/>
                <a:gd name="connsiteX3" fmla="*/ 411480 w 1299464"/>
                <a:gd name="connsiteY3" fmla="*/ 235502 h 857294"/>
                <a:gd name="connsiteX4" fmla="*/ 438912 w 1299464"/>
                <a:gd name="connsiteY4" fmla="*/ 25190 h 857294"/>
                <a:gd name="connsiteX5" fmla="*/ 566928 w 1299464"/>
                <a:gd name="connsiteY5" fmla="*/ 34334 h 857294"/>
                <a:gd name="connsiteX6" fmla="*/ 603504 w 1299464"/>
                <a:gd name="connsiteY6" fmla="*/ 299510 h 857294"/>
                <a:gd name="connsiteX7" fmla="*/ 649224 w 1299464"/>
                <a:gd name="connsiteY7" fmla="*/ 464102 h 857294"/>
                <a:gd name="connsiteX8" fmla="*/ 850392 w 1299464"/>
                <a:gd name="connsiteY8" fmla="*/ 592118 h 857294"/>
                <a:gd name="connsiteX9" fmla="*/ 1042416 w 1299464"/>
                <a:gd name="connsiteY9" fmla="*/ 628694 h 857294"/>
                <a:gd name="connsiteX10" fmla="*/ 1225296 w 1299464"/>
                <a:gd name="connsiteY10" fmla="*/ 710990 h 857294"/>
                <a:gd name="connsiteX11" fmla="*/ 1289304 w 1299464"/>
                <a:gd name="connsiteY11" fmla="*/ 802430 h 857294"/>
                <a:gd name="connsiteX12" fmla="*/ 1298448 w 1299464"/>
                <a:gd name="connsiteY12" fmla="*/ 857294 h 8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464" h="857294">
                  <a:moveTo>
                    <a:pt x="0" y="820718"/>
                  </a:moveTo>
                  <a:cubicBezTo>
                    <a:pt x="70104" y="813098"/>
                    <a:pt x="140208" y="805478"/>
                    <a:pt x="192024" y="765854"/>
                  </a:cubicBezTo>
                  <a:cubicBezTo>
                    <a:pt x="243840" y="726230"/>
                    <a:pt x="274320" y="671366"/>
                    <a:pt x="310896" y="582974"/>
                  </a:cubicBezTo>
                  <a:cubicBezTo>
                    <a:pt x="347472" y="494582"/>
                    <a:pt x="390144" y="328466"/>
                    <a:pt x="411480" y="235502"/>
                  </a:cubicBezTo>
                  <a:cubicBezTo>
                    <a:pt x="432816" y="142538"/>
                    <a:pt x="413004" y="58718"/>
                    <a:pt x="438912" y="25190"/>
                  </a:cubicBezTo>
                  <a:cubicBezTo>
                    <a:pt x="464820" y="-8338"/>
                    <a:pt x="539496" y="-11386"/>
                    <a:pt x="566928" y="34334"/>
                  </a:cubicBezTo>
                  <a:cubicBezTo>
                    <a:pt x="594360" y="80054"/>
                    <a:pt x="589788" y="227882"/>
                    <a:pt x="603504" y="299510"/>
                  </a:cubicBezTo>
                  <a:cubicBezTo>
                    <a:pt x="617220" y="371138"/>
                    <a:pt x="608076" y="415334"/>
                    <a:pt x="649224" y="464102"/>
                  </a:cubicBezTo>
                  <a:cubicBezTo>
                    <a:pt x="690372" y="512870"/>
                    <a:pt x="784860" y="564686"/>
                    <a:pt x="850392" y="592118"/>
                  </a:cubicBezTo>
                  <a:cubicBezTo>
                    <a:pt x="915924" y="619550"/>
                    <a:pt x="979932" y="608882"/>
                    <a:pt x="1042416" y="628694"/>
                  </a:cubicBezTo>
                  <a:cubicBezTo>
                    <a:pt x="1104900" y="648506"/>
                    <a:pt x="1184148" y="682034"/>
                    <a:pt x="1225296" y="710990"/>
                  </a:cubicBezTo>
                  <a:cubicBezTo>
                    <a:pt x="1266444" y="739946"/>
                    <a:pt x="1277112" y="778046"/>
                    <a:pt x="1289304" y="802430"/>
                  </a:cubicBezTo>
                  <a:cubicBezTo>
                    <a:pt x="1301496" y="826814"/>
                    <a:pt x="1299972" y="842054"/>
                    <a:pt x="1298448" y="857294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 bwMode="auto">
            <a:xfrm>
              <a:off x="5166360" y="2086902"/>
              <a:ext cx="1207008" cy="1406454"/>
            </a:xfrm>
            <a:custGeom>
              <a:avLst/>
              <a:gdLst>
                <a:gd name="connsiteX0" fmla="*/ 0 w 1207008"/>
                <a:gd name="connsiteY0" fmla="*/ 459015 h 486447"/>
                <a:gd name="connsiteX1" fmla="*/ 164592 w 1207008"/>
                <a:gd name="connsiteY1" fmla="*/ 330999 h 486447"/>
                <a:gd name="connsiteX2" fmla="*/ 301752 w 1207008"/>
                <a:gd name="connsiteY2" fmla="*/ 56679 h 486447"/>
                <a:gd name="connsiteX3" fmla="*/ 438912 w 1207008"/>
                <a:gd name="connsiteY3" fmla="*/ 10959 h 486447"/>
                <a:gd name="connsiteX4" fmla="*/ 539496 w 1207008"/>
                <a:gd name="connsiteY4" fmla="*/ 202983 h 486447"/>
                <a:gd name="connsiteX5" fmla="*/ 649224 w 1207008"/>
                <a:gd name="connsiteY5" fmla="*/ 294423 h 486447"/>
                <a:gd name="connsiteX6" fmla="*/ 786384 w 1207008"/>
                <a:gd name="connsiteY6" fmla="*/ 376719 h 486447"/>
                <a:gd name="connsiteX7" fmla="*/ 896112 w 1207008"/>
                <a:gd name="connsiteY7" fmla="*/ 422439 h 486447"/>
                <a:gd name="connsiteX8" fmla="*/ 1207008 w 1207008"/>
                <a:gd name="connsiteY8" fmla="*/ 486447 h 48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008" h="486447">
                  <a:moveTo>
                    <a:pt x="0" y="459015"/>
                  </a:moveTo>
                  <a:cubicBezTo>
                    <a:pt x="57150" y="428535"/>
                    <a:pt x="114300" y="398055"/>
                    <a:pt x="164592" y="330999"/>
                  </a:cubicBezTo>
                  <a:cubicBezTo>
                    <a:pt x="214884" y="263943"/>
                    <a:pt x="256032" y="110019"/>
                    <a:pt x="301752" y="56679"/>
                  </a:cubicBezTo>
                  <a:cubicBezTo>
                    <a:pt x="347472" y="3339"/>
                    <a:pt x="399288" y="-13425"/>
                    <a:pt x="438912" y="10959"/>
                  </a:cubicBezTo>
                  <a:cubicBezTo>
                    <a:pt x="478536" y="35343"/>
                    <a:pt x="504444" y="155739"/>
                    <a:pt x="539496" y="202983"/>
                  </a:cubicBezTo>
                  <a:cubicBezTo>
                    <a:pt x="574548" y="250227"/>
                    <a:pt x="608076" y="265467"/>
                    <a:pt x="649224" y="294423"/>
                  </a:cubicBezTo>
                  <a:cubicBezTo>
                    <a:pt x="690372" y="323379"/>
                    <a:pt x="745236" y="355383"/>
                    <a:pt x="786384" y="376719"/>
                  </a:cubicBezTo>
                  <a:cubicBezTo>
                    <a:pt x="827532" y="398055"/>
                    <a:pt x="826008" y="404151"/>
                    <a:pt x="896112" y="422439"/>
                  </a:cubicBezTo>
                  <a:cubicBezTo>
                    <a:pt x="966216" y="440727"/>
                    <a:pt x="1086612" y="463587"/>
                    <a:pt x="1207008" y="486447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5"/>
            <p:cNvSpPr/>
            <p:nvPr/>
          </p:nvSpPr>
          <p:spPr bwMode="auto">
            <a:xfrm>
              <a:off x="6437376" y="1196975"/>
              <a:ext cx="1334494" cy="2285760"/>
            </a:xfrm>
            <a:custGeom>
              <a:avLst/>
              <a:gdLst>
                <a:gd name="connsiteX0" fmla="*/ 0 w 1444752"/>
                <a:gd name="connsiteY0" fmla="*/ 2522454 h 2674400"/>
                <a:gd name="connsiteX1" fmla="*/ 82296 w 1444752"/>
                <a:gd name="connsiteY1" fmla="*/ 2431014 h 2674400"/>
                <a:gd name="connsiteX2" fmla="*/ 228600 w 1444752"/>
                <a:gd name="connsiteY2" fmla="*/ 236454 h 2674400"/>
                <a:gd name="connsiteX3" fmla="*/ 466344 w 1444752"/>
                <a:gd name="connsiteY3" fmla="*/ 227310 h 2674400"/>
                <a:gd name="connsiteX4" fmla="*/ 868680 w 1444752"/>
                <a:gd name="connsiteY4" fmla="*/ 1717782 h 2674400"/>
                <a:gd name="connsiteX5" fmla="*/ 1088136 w 1444752"/>
                <a:gd name="connsiteY5" fmla="*/ 1973814 h 2674400"/>
                <a:gd name="connsiteX6" fmla="*/ 1444752 w 1444752"/>
                <a:gd name="connsiteY6" fmla="*/ 2604750 h 26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52" h="2674400">
                  <a:moveTo>
                    <a:pt x="0" y="2522454"/>
                  </a:moveTo>
                  <a:cubicBezTo>
                    <a:pt x="22098" y="2667234"/>
                    <a:pt x="44196" y="2812014"/>
                    <a:pt x="82296" y="2431014"/>
                  </a:cubicBezTo>
                  <a:cubicBezTo>
                    <a:pt x="120396" y="2050014"/>
                    <a:pt x="164592" y="603738"/>
                    <a:pt x="228600" y="236454"/>
                  </a:cubicBezTo>
                  <a:cubicBezTo>
                    <a:pt x="292608" y="-130830"/>
                    <a:pt x="359664" y="-19578"/>
                    <a:pt x="466344" y="227310"/>
                  </a:cubicBezTo>
                  <a:cubicBezTo>
                    <a:pt x="573024" y="474198"/>
                    <a:pt x="765048" y="1426698"/>
                    <a:pt x="868680" y="1717782"/>
                  </a:cubicBezTo>
                  <a:cubicBezTo>
                    <a:pt x="972312" y="2008866"/>
                    <a:pt x="992124" y="1825986"/>
                    <a:pt x="1088136" y="1973814"/>
                  </a:cubicBezTo>
                  <a:cubicBezTo>
                    <a:pt x="1184148" y="2121642"/>
                    <a:pt x="1314450" y="2363196"/>
                    <a:pt x="1444752" y="2604750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 6"/>
            <p:cNvSpPr/>
            <p:nvPr/>
          </p:nvSpPr>
          <p:spPr bwMode="auto">
            <a:xfrm rot="21145446">
              <a:off x="7855700" y="3258981"/>
              <a:ext cx="640080" cy="245485"/>
            </a:xfrm>
            <a:custGeom>
              <a:avLst/>
              <a:gdLst>
                <a:gd name="connsiteX0" fmla="*/ 0 w 640080"/>
                <a:gd name="connsiteY0" fmla="*/ 181477 h 245485"/>
                <a:gd name="connsiteX1" fmla="*/ 164592 w 640080"/>
                <a:gd name="connsiteY1" fmla="*/ 16885 h 245485"/>
                <a:gd name="connsiteX2" fmla="*/ 320040 w 640080"/>
                <a:gd name="connsiteY2" fmla="*/ 26029 h 245485"/>
                <a:gd name="connsiteX3" fmla="*/ 484632 w 640080"/>
                <a:gd name="connsiteY3" fmla="*/ 199765 h 245485"/>
                <a:gd name="connsiteX4" fmla="*/ 640080 w 640080"/>
                <a:gd name="connsiteY4" fmla="*/ 245485 h 24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245485">
                  <a:moveTo>
                    <a:pt x="0" y="181477"/>
                  </a:moveTo>
                  <a:cubicBezTo>
                    <a:pt x="55626" y="112135"/>
                    <a:pt x="111252" y="42793"/>
                    <a:pt x="164592" y="16885"/>
                  </a:cubicBezTo>
                  <a:cubicBezTo>
                    <a:pt x="217932" y="-9023"/>
                    <a:pt x="266700" y="-4451"/>
                    <a:pt x="320040" y="26029"/>
                  </a:cubicBezTo>
                  <a:cubicBezTo>
                    <a:pt x="373380" y="56509"/>
                    <a:pt x="431292" y="163189"/>
                    <a:pt x="484632" y="199765"/>
                  </a:cubicBezTo>
                  <a:cubicBezTo>
                    <a:pt x="537972" y="236341"/>
                    <a:pt x="589026" y="240913"/>
                    <a:pt x="640080" y="245485"/>
                  </a:cubicBezTo>
                </a:path>
              </a:pathLst>
            </a:custGeom>
            <a:noFill/>
            <a:ln w="9525" cap="flat" cmpd="sng" algn="ctr">
              <a:solidFill>
                <a:srgbClr val="0104F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932276" y="1777259"/>
              <a:ext cx="7900828" cy="1705476"/>
              <a:chOff x="932276" y="1686948"/>
              <a:chExt cx="7900828" cy="1705476"/>
            </a:xfrm>
          </p:grpSpPr>
          <p:cxnSp>
            <p:nvCxnSpPr>
              <p:cNvPr id="9" name="직선 화살표 연결선 8"/>
              <p:cNvCxnSpPr/>
              <p:nvPr/>
            </p:nvCxnSpPr>
            <p:spPr bwMode="auto">
              <a:xfrm flipV="1">
                <a:off x="932276" y="1686948"/>
                <a:ext cx="0" cy="170547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1" name="직선 화살표 연결선 70"/>
              <p:cNvCxnSpPr/>
              <p:nvPr/>
            </p:nvCxnSpPr>
            <p:spPr bwMode="auto">
              <a:xfrm flipV="1">
                <a:off x="932276" y="3385953"/>
                <a:ext cx="7900828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3" name="TextBox 72"/>
            <p:cNvSpPr txBox="1"/>
            <p:nvPr/>
          </p:nvSpPr>
          <p:spPr>
            <a:xfrm rot="16200000">
              <a:off x="188780" y="2539466"/>
              <a:ext cx="118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유량</a:t>
              </a:r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(m</a:t>
              </a:r>
              <a:r>
                <a:rPr lang="en-US" altLang="ko-KR" sz="1200" b="1" baseline="30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/sec)</a:t>
              </a:r>
              <a:endParaRPr lang="en-US" sz="1200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94794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42mm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536652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77201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46603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28mm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89237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36mm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65922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61mm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66591" y="3046426"/>
            <a:ext cx="66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8mm</a:t>
            </a:r>
            <a:endParaRPr lang="en-US" sz="12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0814" y="6416471"/>
            <a:ext cx="1454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토지피복별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R)</a:t>
            </a:r>
            <a:endParaRPr lang="en-US" sz="11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-56742" y="5642348"/>
            <a:ext cx="212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강우계급별 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R-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산술평균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sz="11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-163230" y="4183203"/>
            <a:ext cx="2236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강우사상별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R)</a:t>
            </a:r>
            <a:endParaRPr lang="en-US" sz="11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36233" y="6144812"/>
                <a:ext cx="1594988" cy="522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𝑹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𝒁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𝒎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=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𝑴</m:t>
                          </m:r>
                        </m:sup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맑은 고딕" panose="020B0503020000020004" pitchFamily="50" charset="-127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  <m:t>𝒚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  <m:t>,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233" y="6144812"/>
                <a:ext cx="1594988" cy="5229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6003148" y="6097514"/>
            <a:ext cx="299791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 : 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강우계급의 수</a:t>
            </a:r>
            <a:r>
              <a:rPr lang="en-US" altLang="ko-KR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050" b="1" i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r>
              <a:rPr lang="en-US" altLang="ko-KR" sz="1050" b="1" i="1" baseline="-25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y</a:t>
            </a:r>
            <a:r>
              <a:rPr lang="en-US" altLang="ko-KR" sz="1050" b="1" i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최근 </a:t>
            </a:r>
            <a:r>
              <a:rPr lang="en-US" altLang="ko-KR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년간 강우자료로부터 산정한 </a:t>
            </a:r>
            <a:endParaRPr lang="en-US" altLang="ko-KR" sz="1050" b="1" i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0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강우계급별 </a:t>
            </a:r>
            <a:r>
              <a:rPr lang="ko-KR" altLang="en-US" sz="1050" b="1" i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총강우량의</a:t>
            </a:r>
            <a:r>
              <a:rPr lang="ko-KR" altLang="en-US" sz="105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비율</a:t>
            </a:r>
            <a:endParaRPr lang="en-US" sz="1050" b="1" i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910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15504 0.119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597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22222E-6 L -0.57917 0.119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1007 0.11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58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0.1182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0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39045 0.11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583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4774 0.1182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590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4062 0.119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597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35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60" grpId="0"/>
      <p:bldP spid="99" grpId="0" animBg="1"/>
      <p:bldP spid="85" grpId="0"/>
      <p:bldP spid="86" grpId="0"/>
      <p:bldP spid="90" grpId="0"/>
      <p:bldP spid="10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552450" y="547688"/>
            <a:ext cx="8362950" cy="649287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9pPr>
          </a:lstStyle>
          <a:p>
            <a:r>
              <a:rPr lang="ko-KR" altLang="en-US" kern="0" smtClean="0"/>
              <a:t>토지피복별</a:t>
            </a:r>
            <a:r>
              <a:rPr lang="ko-KR" altLang="en-US" kern="0" dirty="0" smtClean="0"/>
              <a:t> 발생원단위 산정 방법</a:t>
            </a:r>
            <a:endParaRPr lang="ko-KR" altLang="en-US" sz="2000" kern="0" dirty="0"/>
          </a:p>
        </p:txBody>
      </p:sp>
      <p:sp>
        <p:nvSpPr>
          <p:cNvPr id="6" name="2014성과박스"/>
          <p:cNvSpPr txBox="1"/>
          <p:nvPr/>
        </p:nvSpPr>
        <p:spPr>
          <a:xfrm>
            <a:off x="1329743" y="1389046"/>
            <a:ext cx="197341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>
                <a:gradFill>
                  <a:gsLst>
                    <a:gs pos="97006">
                      <a:schemeClr val="bg1"/>
                    </a:gs>
                    <a:gs pos="86228">
                      <a:schemeClr val="bg1"/>
                    </a:gs>
                  </a:gsLst>
                  <a:lin ang="5400000" scaled="0"/>
                </a:gradFill>
                <a:effectLst>
                  <a:outerShdw blurRad="241300" dist="63500" dir="2700000" algn="tl" rotWithShape="0">
                    <a:srgbClr val="0F1517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873919" indent="-873919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1. </a:t>
            </a:r>
            <a:r>
              <a:rPr lang="ko-KR" altLang="en-US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유량가중평균농도</a:t>
            </a:r>
            <a:endParaRPr lang="en-US" altLang="ko-KR" sz="140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</p:txBody>
      </p:sp>
      <p:sp>
        <p:nvSpPr>
          <p:cNvPr id="7" name="2014성과박스"/>
          <p:cNvSpPr txBox="1"/>
          <p:nvPr/>
        </p:nvSpPr>
        <p:spPr>
          <a:xfrm>
            <a:off x="5900471" y="1389046"/>
            <a:ext cx="197341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>
                <a:gradFill>
                  <a:gsLst>
                    <a:gs pos="97006">
                      <a:schemeClr val="bg1"/>
                    </a:gs>
                    <a:gs pos="86228">
                      <a:schemeClr val="bg1"/>
                    </a:gs>
                  </a:gsLst>
                  <a:lin ang="5400000" scaled="0"/>
                </a:gradFill>
                <a:effectLst>
                  <a:outerShdw blurRad="241300" dist="63500" dir="2700000" algn="tl" rotWithShape="0">
                    <a:srgbClr val="0F1517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873919" indent="-873919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2. </a:t>
            </a:r>
            <a:r>
              <a:rPr lang="ko-KR" altLang="en-US" sz="1400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유출율</a:t>
            </a:r>
            <a:endParaRPr lang="en-US" altLang="ko-KR" sz="140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</p:txBody>
      </p:sp>
      <p:sp>
        <p:nvSpPr>
          <p:cNvPr id="8" name="2014성과박스"/>
          <p:cNvSpPr txBox="1"/>
          <p:nvPr/>
        </p:nvSpPr>
        <p:spPr>
          <a:xfrm>
            <a:off x="3378085" y="4586174"/>
            <a:ext cx="238783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>
                <a:gradFill>
                  <a:gsLst>
                    <a:gs pos="97006">
                      <a:schemeClr val="bg1"/>
                    </a:gs>
                    <a:gs pos="86228">
                      <a:schemeClr val="bg1"/>
                    </a:gs>
                  </a:gsLst>
                  <a:lin ang="5400000" scaled="0"/>
                </a:gradFill>
                <a:effectLst>
                  <a:outerShdw blurRad="241300" dist="63500" dir="2700000" algn="tl" rotWithShape="0">
                    <a:srgbClr val="0F1517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873919" indent="-873919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3. </a:t>
            </a:r>
            <a:r>
              <a:rPr lang="ko-KR" altLang="en-US" sz="1400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토지피복별</a:t>
            </a:r>
            <a:r>
              <a:rPr lang="ko-KR" altLang="en-US" sz="1400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  <a:cs typeface="Lucida Sans Unicode" panose="020B0602030504020204" pitchFamily="34" charset="0"/>
              </a:rPr>
              <a:t> 발생원단위</a:t>
            </a:r>
            <a:endParaRPr lang="en-US" altLang="ko-KR" sz="1400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  <a:cs typeface="Lucida Sans Unicode" panose="020B0602030504020204" pitchFamily="34" charset="0"/>
            </a:endParaRPr>
          </a:p>
        </p:txBody>
      </p:sp>
      <p:cxnSp>
        <p:nvCxnSpPr>
          <p:cNvPr id="9" name="직선 연결선 8"/>
          <p:cNvCxnSpPr>
            <a:stCxn id="6" idx="3"/>
            <a:endCxn id="7" idx="1"/>
          </p:cNvCxnSpPr>
          <p:nvPr/>
        </p:nvCxnSpPr>
        <p:spPr>
          <a:xfrm>
            <a:off x="3303157" y="1596795"/>
            <a:ext cx="2597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cxnSpLocks/>
          </p:cNvCxnSpPr>
          <p:nvPr/>
        </p:nvCxnSpPr>
        <p:spPr>
          <a:xfrm>
            <a:off x="4572001" y="1596795"/>
            <a:ext cx="0" cy="29893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1173" y="5235179"/>
                <a:ext cx="3241657" cy="606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𝑬𝑴𝑪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173" y="5235179"/>
                <a:ext cx="3241657" cy="606769"/>
              </a:xfrm>
              <a:prstGeom prst="rect">
                <a:avLst/>
              </a:prstGeom>
              <a:blipFill>
                <a:blip r:embed="rId2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제목 1"/>
          <p:cNvSpPr txBox="1">
            <a:spLocks/>
          </p:cNvSpPr>
          <p:nvPr/>
        </p:nvSpPr>
        <p:spPr bwMode="auto">
          <a:xfrm>
            <a:off x="734703" y="5959719"/>
            <a:ext cx="7674595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바탕" pitchFamily="18" charset="-127"/>
                <a:cs typeface="MD아트체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Font typeface="Wingdings" pitchFamily="2" charset="2"/>
              <a:buChar char="q"/>
              <a:defRPr kumimoji="1" sz="3200" b="1">
                <a:solidFill>
                  <a:schemeClr val="tx2"/>
                </a:solidFill>
                <a:latin typeface="Arial" pitchFamily="34" charset="0"/>
                <a:ea typeface="MD아트체" pitchFamily="18" charset="-127"/>
              </a:defRPr>
            </a:lvl9pPr>
          </a:lstStyle>
          <a:p>
            <a:pPr defTabSz="685800">
              <a:lnSpc>
                <a:spcPct val="150000"/>
              </a:lnSpc>
              <a:buNone/>
              <a:defRPr/>
            </a:pPr>
            <a:r>
              <a:rPr lang="en-US" altLang="ko-KR" sz="1050" i="1" kern="0" dirty="0" err="1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altLang="ko-KR" sz="1050" i="1" kern="0" baseline="-25000" dirty="0" err="1">
                <a:solidFill>
                  <a:srgbClr val="000000"/>
                </a:solidFill>
                <a:latin typeface="Times New Roman"/>
              </a:rPr>
              <a:t>zd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토지피복별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 발생원단위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(kg/km</a:t>
            </a:r>
            <a:r>
              <a:rPr lang="en-US" altLang="ko-KR" sz="1050" kern="0" baseline="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일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en-US" altLang="ko-KR" sz="1050" i="1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최근 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년간 발생한 강우사상 개수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sz="1050" i="1" kern="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ko-KR" sz="1050" i="1" kern="0" baseline="30000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최근 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년간 발생한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강우사상별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총강우량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(mm), </a:t>
            </a:r>
          </a:p>
          <a:p>
            <a:pPr defTabSz="685800">
              <a:lnSpc>
                <a:spcPct val="150000"/>
              </a:lnSpc>
              <a:buNone/>
              <a:defRPr/>
            </a:pPr>
            <a:r>
              <a:rPr lang="en-US" altLang="ko-KR" sz="1050" i="1" kern="0" dirty="0" err="1">
                <a:solidFill>
                  <a:srgbClr val="ED7D31"/>
                </a:solidFill>
                <a:latin typeface="Times New Roman"/>
              </a:rPr>
              <a:t>EMC</a:t>
            </a:r>
            <a:r>
              <a:rPr lang="en-US" altLang="ko-KR" sz="1050" i="1" kern="0" baseline="-25000" dirty="0" err="1">
                <a:solidFill>
                  <a:srgbClr val="ED7D31"/>
                </a:solidFill>
                <a:latin typeface="Times New Roman"/>
              </a:rPr>
              <a:t>z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토지피복별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 유량가중평균농도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sz="1050" i="1" kern="0" dirty="0" err="1">
                <a:solidFill>
                  <a:srgbClr val="ED7D31"/>
                </a:solidFill>
                <a:latin typeface="Times New Roman"/>
              </a:rPr>
              <a:t>R</a:t>
            </a:r>
            <a:r>
              <a:rPr lang="en-US" altLang="ko-KR" sz="1050" i="1" kern="0" baseline="-25000" dirty="0" err="1">
                <a:solidFill>
                  <a:srgbClr val="ED7D31"/>
                </a:solidFill>
                <a:latin typeface="Times New Roman"/>
              </a:rPr>
              <a:t>z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토지피복분류별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ko-KR" altLang="en-US" sz="1050" kern="0" dirty="0" err="1">
                <a:solidFill>
                  <a:srgbClr val="000000"/>
                </a:solidFill>
                <a:latin typeface="Times New Roman"/>
              </a:rPr>
              <a:t>유출율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sz="1050" i="1" kern="0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ko-KR" sz="1050" i="1" kern="0" baseline="-25000" dirty="0" err="1">
                <a:solidFill>
                  <a:srgbClr val="000000"/>
                </a:solidFill>
                <a:latin typeface="Times New Roman"/>
              </a:rPr>
              <a:t>d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최근 </a:t>
            </a:r>
            <a:r>
              <a:rPr lang="en-US" altLang="ko-KR" sz="1050" kern="0" dirty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ko-KR" altLang="en-US" sz="1050" kern="0" dirty="0">
                <a:solidFill>
                  <a:srgbClr val="000000"/>
                </a:solidFill>
                <a:latin typeface="Times New Roman"/>
              </a:rPr>
              <a:t>년의 총 일수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35" y="1963751"/>
            <a:ext cx="4046230" cy="25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40" y="1963751"/>
            <a:ext cx="4046230" cy="25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982811" y="5682343"/>
            <a:ext cx="2236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kg/km</a:t>
            </a:r>
            <a:r>
              <a:rPr lang="en-US" altLang="ko-KR" sz="1000" b="1" kern="0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sz="1000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0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</a:rPr>
              <a:t>WHAT </a:t>
            </a:r>
            <a:r>
              <a:rPr lang="ko-KR" altLang="en-US" dirty="0">
                <a:latin typeface="맑은 고딕" panose="020B0503020000020004" pitchFamily="50" charset="-127"/>
              </a:rPr>
              <a:t>시스템</a:t>
            </a:r>
            <a:endParaRPr lang="en-US" dirty="0">
              <a:latin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8517" y="1475631"/>
            <a:ext cx="8112125" cy="44887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err="1">
                <a:latin typeface="맑은 고딕" panose="020B0503020000020004" pitchFamily="50" charset="-127"/>
              </a:rPr>
              <a:t>Eckhardt</a:t>
            </a:r>
            <a:r>
              <a:rPr lang="en-US" dirty="0">
                <a:latin typeface="맑은 고딕" panose="020B0503020000020004" pitchFamily="50" charset="-127"/>
              </a:rPr>
              <a:t> Filter</a:t>
            </a:r>
            <a:r>
              <a:rPr lang="ko-KR" altLang="en-US" dirty="0">
                <a:latin typeface="맑은 고딕" panose="020B0503020000020004" pitchFamily="50" charset="-127"/>
              </a:rPr>
              <a:t>를 이용한 기저유출 분리</a:t>
            </a:r>
            <a:endParaRPr lang="en-US" altLang="ko-KR" i="1" dirty="0">
              <a:latin typeface="Cambria Math" panose="020405030504060302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1800B2-4522-41C3-8A31-51D59E08F6D4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308517" y="1992242"/>
            <a:ext cx="8526964" cy="976210"/>
            <a:chOff x="308517" y="1929487"/>
            <a:chExt cx="8526964" cy="97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내용 개체 틀 2"/>
                <p:cNvSpPr txBox="1">
                  <a:spLocks/>
                </p:cNvSpPr>
                <p:nvPr/>
              </p:nvSpPr>
              <p:spPr bwMode="auto">
                <a:xfrm>
                  <a:off x="308517" y="1929487"/>
                  <a:ext cx="8526964" cy="686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q"/>
                    <a:defRPr kumimoji="1" sz="2000" b="1">
                      <a:solidFill>
                        <a:schemeClr val="tx1"/>
                      </a:solidFill>
                      <a:latin typeface="+mn-lt"/>
                      <a:ea typeface="맑은 고딕" panose="020B0503020000020004" pitchFamily="50" charset="-127"/>
                      <a:cs typeface="times" pitchFamily="18" charset="0"/>
                    </a:defRPr>
                  </a:lvl1pPr>
                  <a:lvl2pPr marL="742950" indent="-285750" algn="l" rtl="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kumimoji="1" sz="1600" b="1">
                      <a:solidFill>
                        <a:schemeClr val="tx1"/>
                      </a:solidFill>
                      <a:latin typeface="+mn-lt"/>
                      <a:ea typeface="맑은 고딕" panose="020B0503020000020004" pitchFamily="50" charset="-127"/>
                      <a:cs typeface="times" pitchFamily="18" charset="0"/>
                    </a:defRPr>
                  </a:lvl2pPr>
                  <a:lvl3pPr marL="1143000" indent="-228600" algn="l" rtl="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1200" b="1">
                      <a:solidFill>
                        <a:schemeClr val="tx1"/>
                      </a:solidFill>
                      <a:latin typeface="+mn-lt"/>
                      <a:ea typeface="맑은 고딕" panose="020B0503020000020004" pitchFamily="50" charset="-127"/>
                      <a:cs typeface="times" pitchFamily="18" charset="0"/>
                    </a:defRPr>
                  </a:lvl3pPr>
                  <a:lvl4pPr marL="1600200" indent="-228600" algn="l" rtl="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kumimoji="1" sz="1600" b="1">
                      <a:solidFill>
                        <a:schemeClr val="tx1"/>
                      </a:solidFill>
                      <a:latin typeface="+mn-lt"/>
                      <a:ea typeface="맑은 고딕" panose="020B0503020000020004" pitchFamily="50" charset="-127"/>
                      <a:cs typeface="times" pitchFamily="18" charset="0"/>
                    </a:defRPr>
                  </a:lvl4pPr>
                  <a:lvl5pPr marL="2057400" indent="-228600" algn="l" rtl="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 b="1">
                      <a:solidFill>
                        <a:schemeClr val="tx1"/>
                      </a:solidFill>
                      <a:latin typeface="+mn-lt"/>
                      <a:ea typeface="맑은 고딕" panose="020B0503020000020004" pitchFamily="50" charset="-127"/>
                      <a:cs typeface="times" pitchFamily="18" charset="0"/>
                    </a:defRPr>
                  </a:lvl5pPr>
                  <a:lvl6pPr marL="2514600" indent="-228600" algn="l" rtl="0" eaLnBrk="1" fontAlgn="base" latinLnBrk="1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eaLnBrk="1" fontAlgn="base" latinLnBrk="1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eaLnBrk="1" fontAlgn="base" latinLnBrk="1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eaLnBrk="1" fontAlgn="base" latinLnBrk="1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 b="1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indent="0">
                    <a:lnSpc>
                      <a:spcPct val="13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altLang="ko-KR" sz="1800" b="1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1800" b="1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1" i="1" kern="0" smtClean="0">
                                        <a:latin typeface="Cambria Math" panose="02040503050406030204" pitchFamily="18" charset="0"/>
                                      </a:rPr>
                                      <m:t>𝑩𝑭𝑰</m:t>
                                    </m:r>
                                  </m:e>
                                  <m:sub>
                                    <m:r>
                                      <a:rPr lang="en-US" altLang="ko-KR" sz="1800" b="1" i="1" kern="0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𝑩𝑭𝑰</m:t>
                                </m:r>
                              </m:e>
                              <m:sub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𝒎𝒂𝒙</m:t>
                                </m:r>
                              </m:sub>
                            </m:sSub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ko-KR" sz="1800" b="1" i="1" kern="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800" b="1" i="1" kern="0" smtClean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altLang="ko-KR" sz="1800" b="1" i="1" kern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1800" b="1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800" b="1" i="1" kern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ko-KR" sz="1800" b="1" i="1" kern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𝑩𝑭𝑰</m:t>
                            </m:r>
                          </m:e>
                          <m:sub>
                            <m:r>
                              <a:rPr lang="en-US" altLang="ko-KR" sz="1800" b="1" i="1" kern="0" smtClean="0"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  <m:r>
                          <a:rPr lang="en-US" altLang="ko-KR" sz="1800" b="1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ko-KR" sz="2400" kern="0" dirty="0">
                    <a:latin typeface="맑은 고딕" panose="020B0503020000020004" pitchFamily="50" charset="-127"/>
                  </a:endParaRPr>
                </a:p>
                <a:p>
                  <a:pPr marL="0" indent="0" algn="r">
                    <a:lnSpc>
                      <a:spcPct val="130000"/>
                    </a:lnSpc>
                    <a:buNone/>
                  </a:pPr>
                  <a:r>
                    <a:rPr lang="en-US" altLang="ko-KR" sz="1050" i="1" kern="0" dirty="0">
                      <a:latin typeface="맑은 고딕" panose="020B0503020000020004" pitchFamily="50" charset="-127"/>
                    </a:rPr>
                    <a:t> </a:t>
                  </a:r>
                  <a:endParaRPr lang="en-US" altLang="ko-KR" sz="1050" i="1" kern="0" baseline="-25000" dirty="0">
                    <a:latin typeface="맑은 고딕" panose="020B0503020000020004" pitchFamily="50" charset="-127"/>
                  </a:endParaRPr>
                </a:p>
                <a:p>
                  <a:pPr marL="0" indent="0">
                    <a:lnSpc>
                      <a:spcPct val="130000"/>
                    </a:lnSpc>
                    <a:buNone/>
                  </a:pPr>
                  <a:endParaRPr lang="en-US" altLang="ko-KR" kern="0" dirty="0">
                    <a:latin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7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8517" y="1929487"/>
                  <a:ext cx="8526964" cy="68646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060309" y="2413254"/>
              <a:ext cx="43603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30000"/>
                </a:lnSpc>
                <a:buNone/>
              </a:pPr>
              <a:r>
                <a:rPr lang="en-US" altLang="ko-KR" sz="1000" b="1" i="1" kern="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b</a:t>
              </a:r>
              <a:r>
                <a:rPr lang="en-US" altLang="ko-KR" sz="1000" b="1" i="1" kern="0" baseline="-25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k</a:t>
              </a:r>
              <a:r>
                <a:rPr lang="en-US" altLang="ko-KR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: k</a:t>
              </a:r>
              <a:r>
                <a:rPr lang="ko-KR" altLang="en-US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시간의 기저유출</a:t>
              </a:r>
              <a:r>
                <a:rPr lang="en-US" altLang="ko-KR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b</a:t>
              </a:r>
              <a:r>
                <a:rPr lang="en-US" altLang="ko-KR" sz="1000" b="1" i="1" kern="0" baseline="-25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k-1</a:t>
              </a:r>
              <a:r>
                <a:rPr lang="en-US" altLang="ko-KR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: k-1</a:t>
              </a:r>
              <a:r>
                <a:rPr lang="ko-KR" altLang="en-US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시간의 기저유출</a:t>
              </a:r>
              <a:r>
                <a:rPr lang="en-US" altLang="ko-KR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en-US" altLang="ko-KR" sz="1000" b="1" i="1" kern="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y</a:t>
              </a:r>
              <a:r>
                <a:rPr lang="en-US" altLang="ko-KR" sz="1000" b="1" i="1" kern="0" baseline="-25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k</a:t>
              </a:r>
              <a:r>
                <a:rPr lang="en-US" altLang="ko-KR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: k</a:t>
              </a:r>
              <a:r>
                <a:rPr lang="ko-KR" altLang="en-US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시간의 전체유량 </a:t>
              </a:r>
              <a:r>
                <a:rPr lang="en-US" altLang="ko-KR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  <a:p>
              <a:pPr marL="0" indent="0" algn="l">
                <a:lnSpc>
                  <a:spcPct val="130000"/>
                </a:lnSpc>
                <a:buNone/>
              </a:pPr>
              <a:r>
                <a:rPr lang="en-US" altLang="ko-KR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000" b="1" i="1" kern="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BFI</a:t>
              </a:r>
              <a:r>
                <a:rPr lang="en-US" altLang="ko-KR" sz="1000" b="1" i="1" kern="0" baseline="-25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max</a:t>
              </a:r>
              <a:r>
                <a:rPr lang="en-US" altLang="ko-KR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: </a:t>
              </a:r>
              <a:r>
                <a:rPr lang="ko-KR" altLang="en-US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기저유출 기여도의 최대치</a:t>
              </a:r>
              <a:r>
                <a:rPr lang="en-US" altLang="ko-KR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a : </a:t>
              </a:r>
              <a:r>
                <a:rPr lang="ko-KR" altLang="en-US" sz="1000" b="1" i="1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필터 인자</a:t>
              </a:r>
              <a:endParaRPr lang="en-US" altLang="ko-KR" sz="1000" b="1" i="1" kern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" name="내용 개체 틀 2"/>
          <p:cNvSpPr txBox="1">
            <a:spLocks/>
          </p:cNvSpPr>
          <p:nvPr/>
        </p:nvSpPr>
        <p:spPr bwMode="auto">
          <a:xfrm>
            <a:off x="308517" y="3143802"/>
            <a:ext cx="8112125" cy="4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q"/>
              <a:defRPr kumimoji="1" sz="20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2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dirty="0" err="1">
                <a:latin typeface="맑은 고딕" panose="020B0503020000020004" pitchFamily="50" charset="-127"/>
              </a:rPr>
              <a:t>BFI</a:t>
            </a:r>
            <a:r>
              <a:rPr lang="en-US" altLang="ko-KR" baseline="-25000" dirty="0" err="1">
                <a:latin typeface="맑은 고딕" panose="020B0503020000020004" pitchFamily="50" charset="-127"/>
              </a:rPr>
              <a:t>max</a:t>
            </a:r>
            <a:r>
              <a:rPr lang="en-US" altLang="ko-KR" baseline="-25000" dirty="0">
                <a:latin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</a:rPr>
              <a:t>기존의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</a:rPr>
              <a:t>WHAT</a:t>
            </a:r>
            <a:r>
              <a:rPr lang="en-US" altLang="ko-KR" dirty="0"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ko-KR" dirty="0">
              <a:latin typeface="맑은 고딕" panose="020B0503020000020004" pitchFamily="50" charset="-127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ko-KR" kern="0" baseline="-25000" dirty="0">
              <a:latin typeface="맑은 고딕" panose="020B0503020000020004" pitchFamily="50" charset="-127"/>
            </a:endParaRPr>
          </a:p>
          <a:p>
            <a:pPr marL="0" indent="0" algn="r">
              <a:lnSpc>
                <a:spcPct val="130000"/>
              </a:lnSpc>
              <a:buNone/>
            </a:pPr>
            <a:r>
              <a:rPr lang="en-US" altLang="ko-KR" sz="1100" i="1" kern="0" dirty="0">
                <a:latin typeface="맑은 고딕" panose="020B0503020000020004" pitchFamily="50" charset="-127"/>
              </a:rPr>
              <a:t> </a:t>
            </a:r>
            <a:endParaRPr lang="en-US" altLang="ko-KR" sz="1100" i="1" kern="0" baseline="-25000" dirty="0">
              <a:latin typeface="맑은 고딕" panose="020B0503020000020004" pitchFamily="50" charset="-127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ko-KR" kern="0" dirty="0">
              <a:latin typeface="맑은 고딕" panose="020B0503020000020004" pitchFamily="50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 bwMode="auto">
          <a:xfrm>
            <a:off x="308517" y="3643479"/>
            <a:ext cx="8526964" cy="22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q"/>
              <a:defRPr kumimoji="1" sz="20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2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맑은 고딕" panose="020B0503020000020004" pitchFamily="50" charset="-127"/>
              </a:rPr>
              <a:t>기저유출 분리를 위한 변수로 </a:t>
            </a:r>
            <a:r>
              <a:rPr lang="ko-KR" altLang="en-US" sz="1800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유량에 대한 기저유출 기여도의 최대치</a:t>
            </a:r>
            <a:endParaRPr lang="en-US" altLang="ko-KR" sz="1800" kern="0" dirty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800" kern="0" dirty="0" err="1">
                <a:solidFill>
                  <a:srgbClr val="FF0000"/>
                </a:solidFill>
                <a:latin typeface="맑은 고딕" panose="020B0503020000020004" pitchFamily="50" charset="-127"/>
              </a:rPr>
              <a:t>대수층</a:t>
            </a:r>
            <a:r>
              <a:rPr lang="ko-KR" altLang="en-US" sz="1800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 특성</a:t>
            </a:r>
            <a:r>
              <a:rPr lang="ko-KR" altLang="en-US" sz="1800" kern="0" dirty="0">
                <a:latin typeface="맑은 고딕" panose="020B0503020000020004" pitchFamily="50" charset="-127"/>
              </a:rPr>
              <a:t>에 따라 </a:t>
            </a:r>
            <a:r>
              <a:rPr lang="ko-KR" altLang="en-US" sz="1800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사용자가 입력</a:t>
            </a:r>
            <a:r>
              <a:rPr lang="ko-KR" altLang="en-US" sz="1800" dirty="0">
                <a:latin typeface="맑은 고딕" panose="020B0503020000020004" pitchFamily="50" charset="-127"/>
              </a:rPr>
              <a:t> </a:t>
            </a:r>
            <a:endParaRPr lang="en-US" altLang="ko-KR" sz="1800" dirty="0"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맑은 고딕" panose="020B0503020000020004" pitchFamily="50" charset="-127"/>
              </a:rPr>
              <a:t>모든 수문곡선에 </a:t>
            </a:r>
            <a:r>
              <a:rPr lang="ko-KR" altLang="en-US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하나의 </a:t>
            </a:r>
            <a:r>
              <a:rPr lang="en-US" altLang="ko-KR" sz="1800" dirty="0" err="1" smtClean="0">
                <a:solidFill>
                  <a:srgbClr val="FF0000"/>
                </a:solidFill>
                <a:latin typeface="맑은 고딕" panose="020B0503020000020004" pitchFamily="50" charset="-127"/>
              </a:rPr>
              <a:t>BFI</a:t>
            </a:r>
            <a:r>
              <a:rPr lang="en-US" altLang="ko-KR" sz="1800" baseline="-25000" dirty="0" err="1" smtClean="0">
                <a:solidFill>
                  <a:srgbClr val="FF0000"/>
                </a:solidFill>
                <a:latin typeface="맑은 고딕" panose="020B0503020000020004" pitchFamily="50" charset="-127"/>
              </a:rPr>
              <a:t>max</a:t>
            </a:r>
            <a:r>
              <a:rPr lang="ko-KR" altLang="en-US" sz="18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값</a:t>
            </a:r>
            <a:r>
              <a:rPr lang="ko-KR" altLang="en-US" sz="1800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1800" dirty="0">
                <a:latin typeface="맑은 고딕" panose="020B0503020000020004" pitchFamily="50" charset="-127"/>
              </a:rPr>
              <a:t>적용 </a:t>
            </a:r>
            <a:r>
              <a:rPr lang="en-US" altLang="ko-KR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한계</a:t>
            </a:r>
            <a:r>
              <a:rPr lang="en-US" altLang="ko-KR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ko-KR" sz="1800" dirty="0" err="1">
                <a:latin typeface="맑은 고딕" panose="020B0503020000020004" pitchFamily="50" charset="-127"/>
              </a:rPr>
              <a:t>BFI</a:t>
            </a:r>
            <a:r>
              <a:rPr lang="en-US" altLang="ko-KR" sz="1800" baseline="-25000" dirty="0" err="1">
                <a:latin typeface="맑은 고딕" panose="020B0503020000020004" pitchFamily="50" charset="-127"/>
              </a:rPr>
              <a:t>max</a:t>
            </a:r>
            <a:r>
              <a:rPr lang="ko-KR" altLang="en-US" sz="1800" dirty="0">
                <a:latin typeface="맑은 고딕" panose="020B0503020000020004" pitchFamily="50" charset="-127"/>
              </a:rPr>
              <a:t> 변수 값</a:t>
            </a:r>
            <a:r>
              <a:rPr lang="en-US" altLang="ko-KR" sz="1400" i="1" kern="0" dirty="0">
                <a:latin typeface="맑은 고딕" panose="020B0503020000020004" pitchFamily="50" charset="-127"/>
              </a:rPr>
              <a:t>(Eckhardt, 2004)</a:t>
            </a:r>
            <a:r>
              <a:rPr lang="ko-KR" altLang="en-US" sz="1400" dirty="0">
                <a:latin typeface="맑은 고딕" panose="020B0503020000020004" pitchFamily="50" charset="-127"/>
              </a:rPr>
              <a:t> </a:t>
            </a:r>
            <a:endParaRPr lang="en-US" altLang="ko-KR" sz="1800" dirty="0">
              <a:latin typeface="맑은 고딕" panose="020B0503020000020004" pitchFamily="50" charset="-127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ko-KR" sz="1800" dirty="0">
                <a:latin typeface="맑은 고딕" panose="020B0503020000020004" pitchFamily="50" charset="-127"/>
              </a:rPr>
              <a:t>	</a:t>
            </a:r>
            <a:r>
              <a:rPr lang="ko-KR" altLang="en-US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항시 하천이 흐르고 </a:t>
            </a:r>
            <a:r>
              <a:rPr lang="ko-KR" altLang="en-US" sz="1600" dirty="0" err="1">
                <a:solidFill>
                  <a:schemeClr val="accent6"/>
                </a:solidFill>
                <a:latin typeface="맑은 고딕" panose="020B0503020000020004" pitchFamily="50" charset="-127"/>
              </a:rPr>
              <a:t>공극이</a:t>
            </a:r>
            <a:r>
              <a:rPr lang="ko-KR" altLang="en-US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 많은 </a:t>
            </a:r>
            <a:r>
              <a:rPr lang="ko-KR" altLang="en-US" sz="1600" dirty="0" err="1">
                <a:solidFill>
                  <a:schemeClr val="accent6"/>
                </a:solidFill>
                <a:latin typeface="맑은 고딕" panose="020B0503020000020004" pitchFamily="50" charset="-127"/>
              </a:rPr>
              <a:t>대수층</a:t>
            </a:r>
            <a:r>
              <a:rPr lang="ko-KR" altLang="en-US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: 0.8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ko-KR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	</a:t>
            </a:r>
            <a:r>
              <a:rPr lang="ko-KR" altLang="en-US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단속적으로 하천이 흐르고 </a:t>
            </a:r>
            <a:r>
              <a:rPr lang="ko-KR" altLang="en-US" sz="1600" dirty="0" err="1">
                <a:solidFill>
                  <a:schemeClr val="accent6"/>
                </a:solidFill>
                <a:latin typeface="맑은 고딕" panose="020B0503020000020004" pitchFamily="50" charset="-127"/>
              </a:rPr>
              <a:t>공극이</a:t>
            </a:r>
            <a:r>
              <a:rPr lang="ko-KR" altLang="en-US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 많은 </a:t>
            </a:r>
            <a:r>
              <a:rPr lang="ko-KR" altLang="en-US" sz="1600" dirty="0" err="1">
                <a:solidFill>
                  <a:schemeClr val="accent6"/>
                </a:solidFill>
                <a:latin typeface="맑은 고딕" panose="020B0503020000020004" pitchFamily="50" charset="-127"/>
              </a:rPr>
              <a:t>대수층</a:t>
            </a:r>
            <a:r>
              <a:rPr lang="ko-KR" altLang="en-US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: 0.5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ko-KR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	</a:t>
            </a:r>
            <a:r>
              <a:rPr lang="ko-KR" altLang="en-US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항시 하천이 흐르고 암반으로 구성된 </a:t>
            </a:r>
            <a:r>
              <a:rPr lang="ko-KR" altLang="en-US" sz="1600" dirty="0" err="1">
                <a:solidFill>
                  <a:schemeClr val="accent6"/>
                </a:solidFill>
                <a:latin typeface="맑은 고딕" panose="020B0503020000020004" pitchFamily="50" charset="-127"/>
              </a:rPr>
              <a:t>대수층</a:t>
            </a:r>
            <a:r>
              <a:rPr lang="ko-KR" altLang="en-US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accent6"/>
                </a:solidFill>
                <a:latin typeface="맑은 고딕" panose="020B0503020000020004" pitchFamily="50" charset="-127"/>
              </a:rPr>
              <a:t>: 0.25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ko-KR" kern="0" baseline="-25000" dirty="0">
              <a:latin typeface="맑은 고딕" panose="020B0503020000020004" pitchFamily="50" charset="-127"/>
            </a:endParaRPr>
          </a:p>
          <a:p>
            <a:pPr marL="0" indent="0" algn="r">
              <a:lnSpc>
                <a:spcPct val="130000"/>
              </a:lnSpc>
              <a:buNone/>
            </a:pPr>
            <a:r>
              <a:rPr lang="en-US" altLang="ko-KR" sz="1050" i="1" kern="0" dirty="0">
                <a:latin typeface="맑은 고딕" panose="020B0503020000020004" pitchFamily="50" charset="-127"/>
              </a:rPr>
              <a:t> </a:t>
            </a:r>
            <a:endParaRPr lang="en-US" altLang="ko-KR" sz="1050" i="1" kern="0" baseline="-25000" dirty="0">
              <a:latin typeface="맑은 고딕" panose="020B0503020000020004" pitchFamily="50" charset="-127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ko-KR" kern="0" dirty="0">
              <a:latin typeface="맑은 고딕" panose="020B0503020000020004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1944130" y="2065873"/>
            <a:ext cx="873210" cy="32643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08517" y="3143802"/>
            <a:ext cx="8234121" cy="327347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1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가는각진제목체" pitchFamily="18" charset="-127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 bwMode="auto">
          <a:xfrm>
            <a:off x="308516" y="3143802"/>
            <a:ext cx="8112125" cy="4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q"/>
              <a:defRPr kumimoji="1" sz="20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2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dirty="0" err="1">
                <a:latin typeface="맑은 고딕" panose="020B0503020000020004" pitchFamily="50" charset="-127"/>
              </a:rPr>
              <a:t>BFI</a:t>
            </a:r>
            <a:r>
              <a:rPr lang="en-US" altLang="ko-KR" baseline="-25000" dirty="0" err="1">
                <a:latin typeface="맑은 고딕" panose="020B0503020000020004" pitchFamily="50" charset="-127"/>
              </a:rPr>
              <a:t>max</a:t>
            </a:r>
            <a:r>
              <a:rPr lang="en-US" altLang="ko-KR" baseline="-25000" dirty="0">
                <a:latin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</a:rPr>
              <a:t>개선된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</a:rPr>
              <a:t>WHAT</a:t>
            </a:r>
            <a:r>
              <a:rPr lang="en-US" altLang="ko-KR" sz="1600" dirty="0">
                <a:latin typeface="맑은 고딕" panose="020B0503020000020004" pitchFamily="50" charset="-127"/>
              </a:rPr>
              <a:t>(WAPLE</a:t>
            </a:r>
            <a:r>
              <a:rPr lang="ko-KR" altLang="en-US" sz="1600" dirty="0">
                <a:latin typeface="맑은 고딕" panose="020B0503020000020004" pitchFamily="50" charset="-127"/>
              </a:rPr>
              <a:t>에 적용됨</a:t>
            </a:r>
            <a:r>
              <a:rPr lang="en-US" altLang="ko-KR" sz="1600" dirty="0">
                <a:latin typeface="맑은 고딕" panose="020B0503020000020004" pitchFamily="50" charset="-127"/>
              </a:rPr>
              <a:t>)</a:t>
            </a:r>
            <a:r>
              <a:rPr lang="en-US" altLang="ko-KR" dirty="0"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ko-KR" dirty="0">
              <a:latin typeface="맑은 고딕" panose="020B0503020000020004" pitchFamily="50" charset="-127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ko-KR" kern="0" baseline="-25000" dirty="0">
              <a:latin typeface="맑은 고딕" panose="020B0503020000020004" pitchFamily="50" charset="-127"/>
            </a:endParaRPr>
          </a:p>
          <a:p>
            <a:pPr marL="0" indent="0" algn="r">
              <a:lnSpc>
                <a:spcPct val="130000"/>
              </a:lnSpc>
              <a:buNone/>
            </a:pPr>
            <a:r>
              <a:rPr lang="en-US" altLang="ko-KR" sz="1100" i="1" kern="0" dirty="0">
                <a:latin typeface="맑은 고딕" panose="020B0503020000020004" pitchFamily="50" charset="-127"/>
              </a:rPr>
              <a:t> </a:t>
            </a:r>
            <a:endParaRPr lang="en-US" altLang="ko-KR" sz="1100" i="1" kern="0" baseline="-25000" dirty="0">
              <a:latin typeface="맑은 고딕" panose="020B0503020000020004" pitchFamily="50" charset="-127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ko-KR" kern="0" dirty="0">
              <a:latin typeface="맑은 고딕" panose="020B0503020000020004" pitchFamily="50" charset="-127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 bwMode="auto">
          <a:xfrm>
            <a:off x="308517" y="3643479"/>
            <a:ext cx="8526964" cy="193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q"/>
              <a:defRPr kumimoji="1" sz="20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2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times" pitchFamily="18" charset="0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맑은 고딕" panose="020B0503020000020004" pitchFamily="50" charset="-127"/>
              </a:rPr>
              <a:t>기저유출 분리를 위한 변수로 </a:t>
            </a:r>
            <a:r>
              <a:rPr lang="ko-KR" altLang="en-US" sz="1800" kern="0" dirty="0">
                <a:latin typeface="맑은 고딕" panose="020B0503020000020004" pitchFamily="50" charset="-127"/>
              </a:rPr>
              <a:t>유량에 대한 기저유출 기여도의 최대치</a:t>
            </a:r>
            <a:r>
              <a:rPr lang="ko-KR" altLang="en-US" sz="1800" dirty="0">
                <a:latin typeface="맑은 고딕" panose="020B0503020000020004" pitchFamily="50" charset="-127"/>
              </a:rPr>
              <a:t> </a:t>
            </a:r>
            <a:endParaRPr lang="en-US" altLang="ko-KR" sz="1800" dirty="0"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여러 수문곡선</a:t>
            </a:r>
            <a:r>
              <a:rPr lang="ko-KR" altLang="en-US" sz="1800" dirty="0">
                <a:latin typeface="맑은 고딕" panose="020B0503020000020004" pitchFamily="50" charset="-127"/>
              </a:rPr>
              <a:t>에</a:t>
            </a:r>
            <a:r>
              <a:rPr lang="ko-KR" altLang="en-US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800" dirty="0">
                <a:latin typeface="맑은 고딕" panose="020B0503020000020004" pitchFamily="50" charset="-127"/>
              </a:rPr>
              <a:t>대한 </a:t>
            </a:r>
            <a:r>
              <a:rPr lang="ko-KR" altLang="en-US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개별 </a:t>
            </a:r>
            <a:r>
              <a:rPr lang="en-US" altLang="ko-KR" sz="1800" dirty="0" err="1">
                <a:solidFill>
                  <a:srgbClr val="FF0000"/>
                </a:solidFill>
                <a:latin typeface="맑은 고딕" panose="020B0503020000020004" pitchFamily="50" charset="-127"/>
              </a:rPr>
              <a:t>BFI</a:t>
            </a:r>
            <a:r>
              <a:rPr lang="en-US" altLang="ko-KR" sz="1800" baseline="-25000" dirty="0" err="1">
                <a:solidFill>
                  <a:srgbClr val="FF0000"/>
                </a:solidFill>
                <a:latin typeface="맑은 고딕" panose="020B0503020000020004" pitchFamily="50" charset="-127"/>
              </a:rPr>
              <a:t>max</a:t>
            </a:r>
            <a:r>
              <a:rPr lang="ko-KR" altLang="en-US" sz="1800" dirty="0">
                <a:latin typeface="맑은 고딕" panose="020B0503020000020004" pitchFamily="50" charset="-127"/>
              </a:rPr>
              <a:t>를 산정</a:t>
            </a:r>
            <a:endParaRPr lang="en-US" altLang="ko-KR" sz="1800" dirty="0"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산정된 </a:t>
            </a:r>
            <a:r>
              <a:rPr lang="en-US" altLang="ko-KR" sz="1800" dirty="0" err="1">
                <a:solidFill>
                  <a:srgbClr val="FF0000"/>
                </a:solidFill>
                <a:latin typeface="맑은 고딕" panose="020B0503020000020004" pitchFamily="50" charset="-127"/>
              </a:rPr>
              <a:t>BFI</a:t>
            </a:r>
            <a:r>
              <a:rPr lang="en-US" altLang="ko-KR" sz="1800" baseline="-25000" dirty="0" err="1">
                <a:solidFill>
                  <a:srgbClr val="FF0000"/>
                </a:solidFill>
                <a:latin typeface="맑은 고딕" panose="020B0503020000020004" pitchFamily="50" charset="-127"/>
              </a:rPr>
              <a:t>max</a:t>
            </a:r>
            <a:r>
              <a:rPr lang="ko-KR" altLang="en-US" sz="1800" dirty="0">
                <a:latin typeface="맑은 고딕" panose="020B0503020000020004" pitchFamily="50" charset="-127"/>
              </a:rPr>
              <a:t>를 </a:t>
            </a:r>
            <a:r>
              <a:rPr lang="ko-KR" altLang="en-US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각각의 수문곡선</a:t>
            </a:r>
            <a:r>
              <a:rPr lang="ko-KR" altLang="en-US" sz="1800" dirty="0">
                <a:latin typeface="맑은 고딕" panose="020B0503020000020004" pitchFamily="50" charset="-127"/>
              </a:rPr>
              <a:t>에 </a:t>
            </a:r>
            <a:r>
              <a:rPr lang="ko-KR" altLang="en-US" sz="1800" dirty="0">
                <a:solidFill>
                  <a:srgbClr val="FF0000"/>
                </a:solidFill>
                <a:latin typeface="맑은 고딕" panose="020B0503020000020004" pitchFamily="50" charset="-127"/>
              </a:rPr>
              <a:t>적용</a:t>
            </a:r>
            <a:r>
              <a:rPr lang="ko-KR" altLang="en-US" sz="1800" dirty="0">
                <a:latin typeface="맑은 고딕" panose="020B0503020000020004" pitchFamily="50" charset="-127"/>
              </a:rPr>
              <a:t>하여 기저유출 분리</a:t>
            </a:r>
            <a:endParaRPr lang="en-US" altLang="ko-KR" sz="1800" dirty="0"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맑은 고딕" panose="020B0503020000020004" pitchFamily="50" charset="-127"/>
              </a:rPr>
              <a:t>감수 조건을 만족하지 않는 수문곡선</a:t>
            </a:r>
            <a:r>
              <a:rPr lang="en-US" altLang="ko-KR" sz="1800" dirty="0">
                <a:latin typeface="맑은 고딕" panose="020B0503020000020004" pitchFamily="50" charset="-127"/>
              </a:rPr>
              <a:t>(=</a:t>
            </a:r>
            <a:r>
              <a:rPr lang="en-US" altLang="ko-KR" sz="1800" dirty="0" err="1">
                <a:latin typeface="맑은 고딕" panose="020B0503020000020004" pitchFamily="50" charset="-127"/>
              </a:rPr>
              <a:t>BFI</a:t>
            </a:r>
            <a:r>
              <a:rPr lang="en-US" altLang="ko-KR" sz="1800" baseline="-25000" dirty="0" err="1">
                <a:latin typeface="맑은 고딕" panose="020B0503020000020004" pitchFamily="50" charset="-127"/>
              </a:rPr>
              <a:t>max</a:t>
            </a:r>
            <a:r>
              <a:rPr lang="ko-KR" altLang="en-US" sz="1800" dirty="0">
                <a:latin typeface="맑은 고딕" panose="020B0503020000020004" pitchFamily="50" charset="-127"/>
              </a:rPr>
              <a:t>가 산정되지 못한 수문곡선</a:t>
            </a:r>
            <a:r>
              <a:rPr lang="en-US" altLang="ko-KR" sz="1800" dirty="0">
                <a:latin typeface="맑은 고딕" panose="020B0503020000020004" pitchFamily="50" charset="-127"/>
              </a:rPr>
              <a:t>)</a:t>
            </a:r>
            <a:r>
              <a:rPr lang="ko-KR" altLang="en-US" sz="1800" dirty="0">
                <a:latin typeface="맑은 고딕" panose="020B0503020000020004" pitchFamily="50" charset="-127"/>
              </a:rPr>
              <a:t>의 경우</a:t>
            </a:r>
            <a:r>
              <a:rPr lang="en-US" altLang="ko-KR" sz="1800" dirty="0">
                <a:solidFill>
                  <a:schemeClr val="accent6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schemeClr val="accent6"/>
                </a:solidFill>
                <a:latin typeface="맑은 고딕" panose="020B0503020000020004" pitchFamily="50" charset="-127"/>
              </a:rPr>
              <a:t>해당 수문곡선의 앞</a:t>
            </a:r>
            <a:r>
              <a:rPr lang="ko-KR" altLang="en-US" sz="1800" dirty="0">
                <a:solidFill>
                  <a:schemeClr val="accent6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</a:t>
            </a:r>
            <a:r>
              <a:rPr lang="ko-KR" altLang="en-US" sz="1800" dirty="0">
                <a:solidFill>
                  <a:schemeClr val="accent6"/>
                </a:solidFill>
                <a:latin typeface="맑은 고딕" panose="020B0503020000020004" pitchFamily="50" charset="-127"/>
              </a:rPr>
              <a:t>뒤 수문곡선의 </a:t>
            </a:r>
            <a:r>
              <a:rPr lang="en-US" altLang="ko-KR" sz="1800" dirty="0" err="1">
                <a:solidFill>
                  <a:schemeClr val="accent6"/>
                </a:solidFill>
                <a:latin typeface="맑은 고딕" panose="020B0503020000020004" pitchFamily="50" charset="-127"/>
              </a:rPr>
              <a:t>BFI</a:t>
            </a:r>
            <a:r>
              <a:rPr lang="en-US" altLang="ko-KR" sz="1800" baseline="-25000" dirty="0" err="1">
                <a:solidFill>
                  <a:schemeClr val="accent6"/>
                </a:solidFill>
                <a:latin typeface="맑은 고딕" panose="020B0503020000020004" pitchFamily="50" charset="-127"/>
              </a:rPr>
              <a:t>max</a:t>
            </a:r>
            <a:r>
              <a:rPr lang="ko-KR" altLang="en-US" sz="1800" dirty="0">
                <a:solidFill>
                  <a:schemeClr val="accent6"/>
                </a:solidFill>
                <a:latin typeface="맑은 고딕" panose="020B0503020000020004" pitchFamily="50" charset="-127"/>
              </a:rPr>
              <a:t>값을 반영</a:t>
            </a:r>
            <a:r>
              <a:rPr lang="en-US" altLang="ko-KR" sz="1800" i="1" kern="0" dirty="0">
                <a:latin typeface="맑은 고딕" panose="020B0503020000020004" pitchFamily="50" charset="-127"/>
              </a:rPr>
              <a:t> </a:t>
            </a:r>
            <a:endParaRPr lang="en-US" altLang="ko-KR" sz="1800" i="1" kern="0" baseline="-25000" dirty="0">
              <a:latin typeface="맑은 고딕" panose="020B0503020000020004" pitchFamily="50" charset="-127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ko-KR" kern="0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15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0" grpId="1"/>
      <p:bldP spid="11" grpId="0"/>
      <p:bldP spid="11" grpId="1"/>
      <p:bldP spid="5" grpId="0" animBg="1"/>
      <p:bldP spid="8" grpId="0" animBg="1"/>
      <p:bldP spid="8" grpId="1" animBg="1"/>
      <p:bldP spid="14" grpId="0"/>
      <p:bldP spid="17" grpId="0"/>
    </p:bldLst>
  </p:timing>
</p:sld>
</file>

<file path=ppt/theme/theme1.xml><?xml version="1.0" encoding="utf-8"?>
<a:theme xmlns:a="http://schemas.openxmlformats.org/drawingml/2006/main" name="다원제안보고">
  <a:themeElements>
    <a:clrScheme name="다원제안보고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다원제안보고">
      <a:majorFont>
        <a:latin typeface="Arial"/>
        <a:ea typeface="MD아트체"/>
        <a:cs typeface=""/>
      </a:majorFont>
      <a:minorFont>
        <a:latin typeface="Times New Roman"/>
        <a:ea typeface="MD아트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가는각진제목체" pitchFamily="18" charset="-127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1" smtClean="0"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txDef>
  </a:objectDefaults>
  <a:extraClrSchemeLst>
    <a:extraClrScheme>
      <a:clrScheme name="다원제안보고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다원제안보고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다원제안보고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다원제안보고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다원제안보고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다원제안보고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다원제안보고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다원제안보고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다원제안보고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다원제안보고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다원제안보고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다원제안보고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16700</TotalTime>
  <Words>606</Words>
  <Application>Microsoft Office PowerPoint</Application>
  <PresentationFormat>화면 슬라이드 쇼(4:3)</PresentationFormat>
  <Paragraphs>157</Paragraphs>
  <Slides>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1" baseType="lpstr">
      <vt:lpstr>Adobe 고딕 Std B</vt:lpstr>
      <vt:lpstr>HY나무M</vt:lpstr>
      <vt:lpstr>MD아트체</vt:lpstr>
      <vt:lpstr>가는각진제목체</vt:lpstr>
      <vt:lpstr>맑은 고딕</vt:lpstr>
      <vt:lpstr>바탕</vt:lpstr>
      <vt:lpstr>Arial</vt:lpstr>
      <vt:lpstr>Cambria Math</vt:lpstr>
      <vt:lpstr>Lucida Sans Unicode</vt:lpstr>
      <vt:lpstr>times</vt:lpstr>
      <vt:lpstr>Times New Roman</vt:lpstr>
      <vt:lpstr>Wingdings</vt:lpstr>
      <vt:lpstr>다원제안보고</vt:lpstr>
      <vt:lpstr>EMC 분석 (WAPLE)</vt:lpstr>
      <vt:lpstr>EMC 분석 결과(WAPLE)</vt:lpstr>
      <vt:lpstr>EMC 분석 결과(WAPLE)</vt:lpstr>
      <vt:lpstr>토지피복별 발생원단위 산정 방법</vt:lpstr>
      <vt:lpstr>PowerPoint 프레젠테이션</vt:lpstr>
      <vt:lpstr>PowerPoint 프레젠테이션</vt:lpstr>
      <vt:lpstr>PowerPoint 프레젠테이션</vt:lpstr>
      <vt:lpstr>WHAT 시스템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Your User Name</dc:creator>
  <cp:lastModifiedBy>JGKIM</cp:lastModifiedBy>
  <cp:revision>1302</cp:revision>
  <cp:lastPrinted>2017-07-17T04:11:50Z</cp:lastPrinted>
  <dcterms:created xsi:type="dcterms:W3CDTF">2009-10-10T02:17:21Z</dcterms:created>
  <dcterms:modified xsi:type="dcterms:W3CDTF">2017-09-15T08:42:13Z</dcterms:modified>
</cp:coreProperties>
</file>