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19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52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36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84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43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9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96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80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47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4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54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6EADB-D504-4605-AAAA-4445064CB8D0}" type="datetimeFigureOut">
              <a:rPr lang="ko-KR" altLang="en-US" smtClean="0"/>
              <a:t>2020-06-11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0DED-8485-4959-A7D1-BA076CCD6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216" y="82053"/>
            <a:ext cx="8745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/>
              <a:t>&lt; </a:t>
            </a:r>
            <a:r>
              <a:rPr lang="en-US" altLang="ko-KR" sz="2800" b="1" dirty="0" smtClean="0">
                <a:solidFill>
                  <a:srgbClr val="0000FF"/>
                </a:solidFill>
              </a:rPr>
              <a:t>W</a:t>
            </a:r>
            <a:r>
              <a:rPr lang="en-US" altLang="ko-KR" sz="2800" b="1" dirty="0" smtClean="0"/>
              <a:t>H</a:t>
            </a:r>
            <a:r>
              <a:rPr lang="en-US" altLang="ko-KR" sz="2800" b="1" dirty="0">
                <a:solidFill>
                  <a:srgbClr val="0000FF"/>
                </a:solidFill>
              </a:rPr>
              <a:t>A</a:t>
            </a:r>
            <a:r>
              <a:rPr lang="en-US" altLang="ko-KR" sz="2800" b="1" dirty="0" smtClean="0"/>
              <a:t>T-</a:t>
            </a:r>
            <a:r>
              <a:rPr lang="en-US" altLang="ko-KR" sz="2800" b="1" dirty="0">
                <a:solidFill>
                  <a:srgbClr val="0000FF"/>
                </a:solidFill>
              </a:rPr>
              <a:t>P</a:t>
            </a:r>
            <a:r>
              <a:rPr lang="en-US" altLang="ko-KR" sz="2800" b="1" dirty="0" smtClean="0"/>
              <a:t>ollutant </a:t>
            </a:r>
            <a:r>
              <a:rPr lang="en-US" altLang="ko-KR" sz="2800" b="1" dirty="0">
                <a:solidFill>
                  <a:srgbClr val="0000FF"/>
                </a:solidFill>
              </a:rPr>
              <a:t>L</a:t>
            </a:r>
            <a:r>
              <a:rPr lang="en-US" altLang="ko-KR" sz="2800" b="1" dirty="0" smtClean="0"/>
              <a:t>oad </a:t>
            </a:r>
            <a:r>
              <a:rPr lang="en-US" altLang="ko-KR" sz="2800" b="1" dirty="0">
                <a:solidFill>
                  <a:srgbClr val="0000FF"/>
                </a:solidFill>
              </a:rPr>
              <a:t>E</a:t>
            </a:r>
            <a:r>
              <a:rPr lang="en-US" altLang="ko-KR" sz="2800" b="1" dirty="0" smtClean="0"/>
              <a:t>stimation &gt;</a:t>
            </a:r>
          </a:p>
          <a:p>
            <a:pPr algn="ctr"/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- </a:t>
            </a:r>
            <a:r>
              <a:rPr lang="ko-KR" altLang="en-US" sz="1600" b="1" dirty="0" err="1" smtClean="0"/>
              <a:t>기저유출</a:t>
            </a:r>
            <a:r>
              <a:rPr lang="ko-KR" altLang="en-US" sz="1600" b="1" dirty="0" smtClean="0"/>
              <a:t> 분리 및 직접</a:t>
            </a:r>
            <a:r>
              <a:rPr lang="en-US" altLang="ko-KR" sz="1600" b="1" dirty="0" smtClean="0"/>
              <a:t>/</a:t>
            </a:r>
            <a:r>
              <a:rPr lang="ko-KR" altLang="en-US" sz="1600" b="1" dirty="0" err="1" smtClean="0"/>
              <a:t>기저유출에</a:t>
            </a:r>
            <a:r>
              <a:rPr lang="ko-KR" altLang="en-US" sz="1600" b="1" dirty="0" smtClean="0"/>
              <a:t> 의한 오염 부하 특성 분석 시스템 </a:t>
            </a:r>
            <a:r>
              <a:rPr lang="en-US" altLang="ko-KR" sz="1600" b="1" dirty="0" smtClean="0"/>
              <a:t>-</a:t>
            </a:r>
            <a:endParaRPr lang="ko-KR" altLang="en-US" sz="1600" b="1" dirty="0"/>
          </a:p>
        </p:txBody>
      </p:sp>
      <p:pic>
        <p:nvPicPr>
          <p:cNvPr id="9" name="_x275516992" descr="EMB00001d986b17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5216" y="3938032"/>
            <a:ext cx="3989220" cy="2188448"/>
          </a:xfrm>
          <a:prstGeom prst="rect">
            <a:avLst/>
          </a:prstGeom>
          <a:ln w="19050" cap="sq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그룹 3"/>
          <p:cNvGrpSpPr/>
          <p:nvPr/>
        </p:nvGrpSpPr>
        <p:grpSpPr>
          <a:xfrm>
            <a:off x="195215" y="1561676"/>
            <a:ext cx="4157069" cy="1691621"/>
            <a:chOff x="195215" y="2714868"/>
            <a:chExt cx="4157069" cy="169162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215" y="2714868"/>
              <a:ext cx="4157069" cy="1691621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4"/>
            <a:srcRect l="1969" t="5032" r="39190" b="35870"/>
            <a:stretch/>
          </p:blipFill>
          <p:spPr>
            <a:xfrm>
              <a:off x="2828544" y="3426151"/>
              <a:ext cx="1276096" cy="8285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28" name="Picture 4" descr="C:\Users\user\AppData\Local\Temp\SNAGHTMLf7f36f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58" y="1281603"/>
            <a:ext cx="4354280" cy="4410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직사각형 53"/>
          <p:cNvSpPr/>
          <p:nvPr/>
        </p:nvSpPr>
        <p:spPr>
          <a:xfrm>
            <a:off x="64500" y="1182127"/>
            <a:ext cx="428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o-KR" altLang="en-US" sz="1400" b="1" dirty="0" smtClean="0">
                <a:solidFill>
                  <a:prstClr val="black"/>
                </a:solidFill>
              </a:rPr>
              <a:t>직접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/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기저유출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분리 방법 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다양한 </a:t>
            </a:r>
            <a:r>
              <a:rPr lang="ko-KR" altLang="en-US" sz="1400" b="1" dirty="0" err="1" smtClean="0">
                <a:solidFill>
                  <a:prstClr val="black"/>
                </a:solidFill>
              </a:rPr>
              <a:t>감수특성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 고려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)</a:t>
            </a:r>
            <a:endParaRPr lang="en-US" altLang="ko-KR" sz="1400" b="1" dirty="0">
              <a:solidFill>
                <a:prstClr val="black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64500" y="3486711"/>
            <a:ext cx="3902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b="1" dirty="0" smtClean="0">
                <a:solidFill>
                  <a:prstClr val="black"/>
                </a:solidFill>
              </a:rPr>
              <a:t>NI 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방법을 활용한 직접</a:t>
            </a:r>
            <a:r>
              <a:rPr lang="en-US" altLang="ko-KR" sz="1400" b="1" dirty="0" smtClean="0">
                <a:solidFill>
                  <a:prstClr val="black"/>
                </a:solidFill>
              </a:rPr>
              <a:t>/</a:t>
            </a:r>
            <a:r>
              <a:rPr lang="ko-KR" altLang="en-US" sz="1400" b="1" dirty="0" smtClean="0">
                <a:solidFill>
                  <a:prstClr val="black"/>
                </a:solidFill>
              </a:rPr>
              <a:t>기저 오염부하 산정</a:t>
            </a:r>
            <a:endParaRPr lang="en-US" altLang="ko-KR" sz="1400" b="1" dirty="0">
              <a:solidFill>
                <a:prstClr val="black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81940" y="6211207"/>
            <a:ext cx="39024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기저 </a:t>
            </a:r>
            <a:r>
              <a:rPr lang="ko-KR" altLang="en-US" sz="1100" b="1" dirty="0" err="1" smtClean="0">
                <a:solidFill>
                  <a:prstClr val="black"/>
                </a:solidFill>
              </a:rPr>
              <a:t>오염부하는</a:t>
            </a:r>
            <a:r>
              <a:rPr lang="ko-KR" altLang="en-US" sz="1100" b="1" dirty="0">
                <a:solidFill>
                  <a:prstClr val="black"/>
                </a:solidFill>
              </a:rPr>
              <a:t> </a:t>
            </a:r>
            <a:r>
              <a:rPr lang="ko-KR" altLang="en-US" sz="1100" b="1" dirty="0" err="1">
                <a:solidFill>
                  <a:prstClr val="black"/>
                </a:solidFill>
              </a:rPr>
              <a:t>비강우시</a:t>
            </a:r>
            <a:r>
              <a:rPr lang="ko-KR" altLang="en-US" sz="1100" b="1" dirty="0">
                <a:solidFill>
                  <a:prstClr val="black"/>
                </a:solidFill>
              </a:rPr>
              <a:t> 측정된 수질 농도를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적용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)</a:t>
            </a:r>
            <a:endParaRPr lang="en-US" altLang="ko-KR" sz="1100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675252" y="5816015"/>
            <a:ext cx="4016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/>
              <a:t>Original   : </a:t>
            </a:r>
            <a:r>
              <a:rPr lang="ko-KR" altLang="en-US" sz="1600" dirty="0" smtClean="0"/>
              <a:t>http</a:t>
            </a:r>
            <a:r>
              <a:rPr lang="ko-KR" altLang="en-US" sz="1600" dirty="0"/>
              <a:t>://www.envsys.co.kr/~minani</a:t>
            </a:r>
            <a:r>
              <a:rPr lang="ko-KR" altLang="en-US" sz="1600" dirty="0" smtClean="0"/>
              <a:t>/</a:t>
            </a:r>
            <a:endParaRPr lang="en-US" altLang="ko-KR" sz="1600" dirty="0" smtClean="0"/>
          </a:p>
          <a:p>
            <a:r>
              <a:rPr lang="en-US" altLang="ko-KR" sz="1600" dirty="0" smtClean="0"/>
              <a:t>Version 1 : http://www.envsys.co.kr/~waple/</a:t>
            </a:r>
          </a:p>
          <a:p>
            <a:r>
              <a:rPr lang="en-US" altLang="ko-KR" sz="1600" dirty="0"/>
              <a:t>Version </a:t>
            </a:r>
            <a:r>
              <a:rPr lang="en-US" altLang="ko-KR" sz="1600" dirty="0" smtClean="0"/>
              <a:t>2 </a:t>
            </a:r>
            <a:r>
              <a:rPr lang="en-US" altLang="ko-KR" sz="1600" dirty="0"/>
              <a:t>: http://www.envsys.co.kr/~</a:t>
            </a:r>
            <a:r>
              <a:rPr lang="en-US" altLang="ko-KR" sz="1600" dirty="0" smtClean="0"/>
              <a:t>waple2/</a:t>
            </a:r>
            <a:endParaRPr lang="ko-KR" altLang="en-US" sz="1600" dirty="0"/>
          </a:p>
        </p:txBody>
      </p:sp>
      <p:sp>
        <p:nvSpPr>
          <p:cNvPr id="13" name="직사각형 12"/>
          <p:cNvSpPr/>
          <p:nvPr/>
        </p:nvSpPr>
        <p:spPr>
          <a:xfrm>
            <a:off x="4664058" y="5140865"/>
            <a:ext cx="4198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200" b="1" dirty="0" smtClean="0">
                <a:solidFill>
                  <a:prstClr val="black"/>
                </a:solidFill>
              </a:rPr>
              <a:t>강원대학교 지역건설공학과 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1200" b="1" dirty="0" smtClean="0">
                <a:solidFill>
                  <a:prstClr val="black"/>
                </a:solidFill>
              </a:rPr>
              <a:t>(</a:t>
            </a:r>
            <a:r>
              <a:rPr lang="en-US" altLang="ko-KR" sz="1200" b="1" dirty="0" smtClean="0">
                <a:solidFill>
                  <a:srgbClr val="C00000"/>
                </a:solidFill>
              </a:rPr>
              <a:t>http://www.envsys.co.kr/~waple2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)</a:t>
            </a:r>
            <a:endParaRPr lang="en-US" altLang="ko-KR" sz="1200" b="1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84552" y="132268"/>
            <a:ext cx="150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200" b="1" dirty="0" smtClean="0">
                <a:solidFill>
                  <a:prstClr val="black"/>
                </a:solidFill>
              </a:rPr>
              <a:t>업데이트 버전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en-US" altLang="ko-KR" sz="1200" b="1" dirty="0" smtClean="0">
                <a:solidFill>
                  <a:prstClr val="black"/>
                </a:solidFill>
              </a:rPr>
              <a:t>2017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년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월 </a:t>
            </a:r>
            <a:endParaRPr lang="en-US" altLang="ko-K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5" y="4745477"/>
            <a:ext cx="3109619" cy="53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user\AppData\Local\Temp\SNAGHTMLf9a686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2" y="705681"/>
            <a:ext cx="5027320" cy="3193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578" y="113408"/>
            <a:ext cx="34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&lt; WAPLE system </a:t>
            </a:r>
            <a:r>
              <a:rPr lang="en-US" altLang="ko-KR" b="1" dirty="0"/>
              <a:t>V</a:t>
            </a:r>
            <a:r>
              <a:rPr lang="en-US" altLang="ko-KR" b="1" dirty="0" smtClean="0"/>
              <a:t>er. 2 </a:t>
            </a:r>
            <a:r>
              <a:rPr lang="ko-KR" altLang="en-US" b="1" dirty="0" smtClean="0"/>
              <a:t>사용방법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46711" y="1245672"/>
            <a:ext cx="2286761" cy="228600"/>
          </a:xfrm>
          <a:prstGeom prst="roundRect">
            <a:avLst>
              <a:gd name="adj" fmla="val 833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설명선 1 7"/>
          <p:cNvSpPr/>
          <p:nvPr/>
        </p:nvSpPr>
        <p:spPr>
          <a:xfrm>
            <a:off x="2167086" y="1736146"/>
            <a:ext cx="1295443" cy="201168"/>
          </a:xfrm>
          <a:prstGeom prst="borderCallout1">
            <a:avLst>
              <a:gd name="adj1" fmla="val 47011"/>
              <a:gd name="adj2" fmla="val -773"/>
              <a:gd name="adj3" fmla="val -132296"/>
              <a:gd name="adj4" fmla="val -34982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</a:rPr>
              <a:t>사용자 자료 업로드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700627" y="1245672"/>
            <a:ext cx="383949" cy="228600"/>
          </a:xfrm>
          <a:prstGeom prst="roundRect">
            <a:avLst>
              <a:gd name="adj" fmla="val 833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5228590" y="704139"/>
            <a:ext cx="3941056" cy="3003162"/>
            <a:chOff x="5228590" y="643751"/>
            <a:chExt cx="3941056" cy="3003162"/>
          </a:xfrm>
        </p:grpSpPr>
        <p:grpSp>
          <p:nvGrpSpPr>
            <p:cNvPr id="13" name="그룹 12"/>
            <p:cNvGrpSpPr/>
            <p:nvPr/>
          </p:nvGrpSpPr>
          <p:grpSpPr>
            <a:xfrm>
              <a:off x="5965931" y="920750"/>
              <a:ext cx="2930419" cy="2726163"/>
              <a:chOff x="5664941" y="208420"/>
              <a:chExt cx="2930419" cy="2726163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4941" y="208420"/>
                <a:ext cx="2881943" cy="27261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2" name="모서리가 둥근 직사각형 11"/>
              <p:cNvSpPr/>
              <p:nvPr/>
            </p:nvSpPr>
            <p:spPr>
              <a:xfrm>
                <a:off x="5664941" y="783490"/>
                <a:ext cx="2930419" cy="496670"/>
              </a:xfrm>
              <a:prstGeom prst="roundRect">
                <a:avLst>
                  <a:gd name="adj" fmla="val 8334"/>
                </a:avLst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rcRect t="20956" b="61467"/>
            <a:stretch/>
          </p:blipFill>
          <p:spPr>
            <a:xfrm>
              <a:off x="5228590" y="2147938"/>
              <a:ext cx="3941056" cy="65532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15" name="직선 연결선 14"/>
            <p:cNvCxnSpPr/>
            <p:nvPr/>
          </p:nvCxnSpPr>
          <p:spPr>
            <a:xfrm flipV="1">
              <a:off x="5228590" y="1517002"/>
              <a:ext cx="741680" cy="6075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 flipV="1">
              <a:off x="8890254" y="1504810"/>
              <a:ext cx="279392" cy="6431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>
            <a:xfrm>
              <a:off x="6413168" y="643751"/>
              <a:ext cx="20359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200" b="1" dirty="0" err="1" smtClean="0">
                  <a:solidFill>
                    <a:prstClr val="black"/>
                  </a:solidFill>
                </a:rPr>
                <a:t>입력자료</a:t>
              </a:r>
              <a:r>
                <a:rPr lang="ko-KR" altLang="en-US" sz="1200" b="1" dirty="0" smtClean="0">
                  <a:solidFill>
                    <a:prstClr val="black"/>
                  </a:solidFill>
                </a:rPr>
                <a:t> 예제 및 형식</a:t>
              </a:r>
              <a:r>
                <a:rPr lang="en-US" altLang="ko-KR" sz="1200" b="1" dirty="0" smtClean="0">
                  <a:solidFill>
                    <a:prstClr val="black"/>
                  </a:solidFill>
                </a:rPr>
                <a:t>(.</a:t>
              </a:r>
              <a:r>
                <a:rPr lang="en-US" altLang="ko-KR" sz="1200" b="1" dirty="0" err="1" smtClean="0">
                  <a:solidFill>
                    <a:prstClr val="black"/>
                  </a:solidFill>
                </a:rPr>
                <a:t>csv</a:t>
              </a:r>
              <a:r>
                <a:rPr lang="en-US" altLang="ko-KR" sz="1200" b="1" dirty="0" smtClean="0">
                  <a:solidFill>
                    <a:prstClr val="black"/>
                  </a:solidFill>
                </a:rPr>
                <a:t>)</a:t>
              </a:r>
              <a:endParaRPr lang="en-US" altLang="ko-KR" sz="12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0" name="직선 화살표 연결선 19"/>
          <p:cNvCxnSpPr/>
          <p:nvPr/>
        </p:nvCxnSpPr>
        <p:spPr>
          <a:xfrm>
            <a:off x="3078480" y="1359972"/>
            <a:ext cx="2560320" cy="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281939" y="3514330"/>
            <a:ext cx="1546861" cy="333276"/>
          </a:xfrm>
          <a:prstGeom prst="roundRect">
            <a:avLst>
              <a:gd name="adj" fmla="val 833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1908048" y="3514330"/>
            <a:ext cx="3035807" cy="333276"/>
          </a:xfrm>
          <a:prstGeom prst="roundRect">
            <a:avLst>
              <a:gd name="adj" fmla="val 833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205768" y="4650097"/>
            <a:ext cx="489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 dirty="0" smtClean="0">
                <a:solidFill>
                  <a:prstClr val="black"/>
                </a:solidFill>
              </a:rPr>
              <a:t>전체 수문곡선을 대상으로 다양한 </a:t>
            </a:r>
            <a:r>
              <a:rPr lang="ko-KR" altLang="en-US" sz="1200" b="1" dirty="0" err="1" smtClean="0">
                <a:solidFill>
                  <a:prstClr val="black"/>
                </a:solidFill>
              </a:rPr>
              <a:t>감수부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 특성 반영 후 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ko-KR" altLang="en-US" sz="1200" b="1" dirty="0" smtClean="0">
                <a:solidFill>
                  <a:srgbClr val="FF0000"/>
                </a:solidFill>
              </a:rPr>
              <a:t>직접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기저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오염부하량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 산정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1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예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첨두시간부터 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24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시간 동안 유량이 지속적으로 감소되는 모든 </a:t>
            </a:r>
            <a:r>
              <a:rPr lang="ko-KR" altLang="en-US" sz="1100" b="1" dirty="0" err="1" smtClean="0">
                <a:solidFill>
                  <a:prstClr val="black"/>
                </a:solidFill>
              </a:rPr>
              <a:t>수문곡선에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 대하여 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BFI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산정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)</a:t>
            </a:r>
            <a:endParaRPr lang="en-US" altLang="ko-KR" sz="1100" b="1" dirty="0">
              <a:solidFill>
                <a:prstClr val="black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203950" y="5730903"/>
            <a:ext cx="278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b="1" dirty="0" err="1" smtClean="0">
                <a:solidFill>
                  <a:prstClr val="black"/>
                </a:solidFill>
              </a:rPr>
              <a:t>대수층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 특성 및 사용자 정의에 따라 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200" b="1" dirty="0" err="1" smtClean="0">
                <a:solidFill>
                  <a:prstClr val="black"/>
                </a:solidFill>
              </a:rPr>
              <a:t>BFI</a:t>
            </a:r>
            <a:r>
              <a:rPr lang="en-US" altLang="ko-KR" sz="1200" b="1" baseline="-25000" dirty="0" err="1" smtClean="0">
                <a:solidFill>
                  <a:prstClr val="black"/>
                </a:solidFill>
              </a:rPr>
              <a:t>max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값 적용</a:t>
            </a:r>
            <a:endParaRPr lang="en-US" altLang="ko-KR" sz="1200" b="1" dirty="0">
              <a:solidFill>
                <a:prstClr val="black"/>
              </a:solidFill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3698745" y="4883786"/>
            <a:ext cx="241300" cy="228600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5932297" y="5851515"/>
            <a:ext cx="241300" cy="228600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965931" y="3790935"/>
            <a:ext cx="28819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100" b="1" dirty="0" smtClean="0">
                <a:solidFill>
                  <a:prstClr val="black"/>
                </a:solidFill>
              </a:rPr>
              <a:t>*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예제의 입력 자료 형식에 맞추어야 함</a:t>
            </a:r>
            <a:endParaRPr lang="en-US" altLang="ko-KR" sz="11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altLang="ko-KR" sz="1100" b="1" dirty="0" smtClean="0">
                <a:solidFill>
                  <a:prstClr val="black"/>
                </a:solidFill>
              </a:rPr>
              <a:t>*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날짜 형식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:  </a:t>
            </a:r>
            <a:r>
              <a:rPr lang="en-US" altLang="ko-KR" sz="1100" b="1" dirty="0" err="1" smtClean="0">
                <a:solidFill>
                  <a:prstClr val="black"/>
                </a:solidFill>
              </a:rPr>
              <a:t>yyyy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-mm-</a:t>
            </a:r>
            <a:r>
              <a:rPr lang="en-US" altLang="ko-KR" sz="1100" b="1" dirty="0" err="1" smtClean="0">
                <a:solidFill>
                  <a:prstClr val="black"/>
                </a:solidFill>
              </a:rPr>
              <a:t>dd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1100" b="1" dirty="0" err="1" smtClean="0">
                <a:solidFill>
                  <a:prstClr val="black"/>
                </a:solidFill>
              </a:rPr>
              <a:t>hh:mm</a:t>
            </a:r>
            <a:endParaRPr lang="en-US" altLang="ko-KR" sz="1100" b="1" dirty="0">
              <a:solidFill>
                <a:prstClr val="black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56935" y="4235153"/>
            <a:ext cx="390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200" b="1" dirty="0" smtClean="0">
                <a:solidFill>
                  <a:prstClr val="black"/>
                </a:solidFill>
              </a:rPr>
              <a:t>2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가지 분석 방법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(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선택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1 /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선택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2)</a:t>
            </a:r>
            <a:endParaRPr lang="en-US" altLang="ko-KR" sz="1200" b="1" dirty="0">
              <a:solidFill>
                <a:prstClr val="black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1055369" y="3847606"/>
            <a:ext cx="0" cy="935305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24" idx="2"/>
          </p:cNvCxnSpPr>
          <p:nvPr/>
        </p:nvCxnSpPr>
        <p:spPr>
          <a:xfrm>
            <a:off x="3425952" y="3847606"/>
            <a:ext cx="0" cy="179574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11" y="5483408"/>
            <a:ext cx="5550641" cy="1027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번개 5"/>
          <p:cNvSpPr/>
          <p:nvPr/>
        </p:nvSpPr>
        <p:spPr>
          <a:xfrm rot="3778395">
            <a:off x="3327312" y="796260"/>
            <a:ext cx="197277" cy="29183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043026" y="692550"/>
            <a:ext cx="457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endParaRPr lang="ko-KR" altLang="en-US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584552" y="132268"/>
            <a:ext cx="150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200" b="1" dirty="0" smtClean="0">
                <a:solidFill>
                  <a:prstClr val="black"/>
                </a:solidFill>
              </a:rPr>
              <a:t>업데이트 버전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en-US" altLang="ko-KR" sz="1200" b="1" dirty="0" smtClean="0">
                <a:solidFill>
                  <a:prstClr val="black"/>
                </a:solidFill>
              </a:rPr>
              <a:t>2017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년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월 </a:t>
            </a:r>
            <a:endParaRPr lang="en-US" altLang="ko-K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32" y="3612612"/>
            <a:ext cx="4841568" cy="311991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1" name="그룹 60"/>
          <p:cNvGrpSpPr/>
          <p:nvPr/>
        </p:nvGrpSpPr>
        <p:grpSpPr>
          <a:xfrm>
            <a:off x="301932" y="811033"/>
            <a:ext cx="5836633" cy="3052992"/>
            <a:chOff x="301932" y="547204"/>
            <a:chExt cx="5836633" cy="3052992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932" y="547204"/>
              <a:ext cx="5836633" cy="2511209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1172020" y="547204"/>
              <a:ext cx="1026756" cy="19747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475364" y="547204"/>
              <a:ext cx="1156357" cy="19747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4262975" y="547204"/>
              <a:ext cx="1025017" cy="19747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ot"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68560" y="614114"/>
              <a:ext cx="884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Event 1</a:t>
              </a:r>
              <a:endParaRPr lang="ko-KR" alt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6563" y="614114"/>
              <a:ext cx="884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Event 2</a:t>
              </a:r>
              <a:endParaRPr lang="ko-KR" alt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33182" y="614114"/>
              <a:ext cx="884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/>
                <a:t>Event 3</a:t>
              </a:r>
              <a:endParaRPr lang="ko-KR" altLang="en-US" b="1" dirty="0"/>
            </a:p>
          </p:txBody>
        </p:sp>
        <p:sp>
          <p:nvSpPr>
            <p:cNvPr id="43" name="아래쪽 화살표 42"/>
            <p:cNvSpPr/>
            <p:nvPr/>
          </p:nvSpPr>
          <p:spPr>
            <a:xfrm>
              <a:off x="1551877" y="2496015"/>
              <a:ext cx="224287" cy="1104181"/>
            </a:xfrm>
            <a:prstGeom prst="downArrow">
              <a:avLst>
                <a:gd name="adj1" fmla="val 50000"/>
                <a:gd name="adj2" fmla="val 13846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4"/>
          <a:srcRect r="37521"/>
          <a:stretch/>
        </p:blipFill>
        <p:spPr>
          <a:xfrm>
            <a:off x="5316567" y="3395661"/>
            <a:ext cx="3159604" cy="335317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3" name="직사각형 52"/>
          <p:cNvSpPr/>
          <p:nvPr/>
        </p:nvSpPr>
        <p:spPr>
          <a:xfrm>
            <a:off x="6706134" y="3486064"/>
            <a:ext cx="629729" cy="37875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5917721" y="676810"/>
            <a:ext cx="32262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/>
              <a:t>강우 </a:t>
            </a:r>
            <a:r>
              <a:rPr lang="ko-KR" altLang="en-US" sz="1200" b="1" dirty="0" err="1" smtClean="0"/>
              <a:t>이벤트별</a:t>
            </a:r>
            <a:r>
              <a:rPr lang="ko-KR" altLang="en-US" sz="1200" b="1" dirty="0" smtClean="0"/>
              <a:t> 직접</a:t>
            </a:r>
            <a:r>
              <a:rPr lang="en-US" altLang="ko-KR" sz="1200" b="1" dirty="0" smtClean="0"/>
              <a:t>/</a:t>
            </a:r>
            <a:r>
              <a:rPr lang="ko-KR" altLang="en-US" sz="1200" b="1" dirty="0" smtClean="0"/>
              <a:t>기저 유출 분리와  오염 부하 및 </a:t>
            </a:r>
            <a:r>
              <a:rPr lang="en-US" altLang="ko-KR" sz="1200" b="1" dirty="0" smtClean="0"/>
              <a:t>EMC </a:t>
            </a:r>
            <a:r>
              <a:rPr lang="ko-KR" altLang="en-US" sz="1200" b="1" dirty="0" smtClean="0"/>
              <a:t>산정</a:t>
            </a:r>
            <a:endParaRPr lang="en-US" altLang="ko-KR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u="sng" dirty="0" smtClean="0"/>
              <a:t>본 시스템을 활용하여 강우 </a:t>
            </a:r>
            <a:r>
              <a:rPr lang="ko-KR" altLang="en-US" sz="1200" b="1" u="sng" dirty="0" err="1" smtClean="0"/>
              <a:t>유출수</a:t>
            </a:r>
            <a:r>
              <a:rPr lang="ko-KR" altLang="en-US" sz="1200" b="1" u="sng" dirty="0" smtClean="0"/>
              <a:t> 조사    방법</a:t>
            </a:r>
            <a:r>
              <a:rPr lang="en-US" altLang="ko-KR" sz="1200" b="1" u="sng" dirty="0" smtClean="0"/>
              <a:t>(</a:t>
            </a:r>
            <a:r>
              <a:rPr lang="ko-KR" altLang="en-US" sz="1200" b="1" u="sng" dirty="0" smtClean="0"/>
              <a:t>환경부 조사방법</a:t>
            </a:r>
            <a:r>
              <a:rPr lang="en-US" altLang="ko-KR" sz="1200" b="1" u="sng" dirty="0"/>
              <a:t>)</a:t>
            </a:r>
            <a:r>
              <a:rPr lang="ko-KR" altLang="en-US" sz="1200" b="1" u="sng" dirty="0" smtClean="0"/>
              <a:t>에 따른 원단위 산정  가능</a:t>
            </a:r>
            <a:endParaRPr lang="en-US" altLang="ko-KR" sz="1200" b="1" u="sng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/>
              <a:t>현재 시스템 내 예제</a:t>
            </a:r>
            <a:r>
              <a:rPr lang="en-US" altLang="ko-KR" sz="1200" b="1" dirty="0" smtClean="0"/>
              <a:t>(Example)</a:t>
            </a:r>
            <a:r>
              <a:rPr lang="ko-KR" altLang="en-US" sz="1200" b="1" dirty="0" smtClean="0"/>
              <a:t>는 </a:t>
            </a:r>
            <a:r>
              <a:rPr lang="en-US" altLang="ko-KR" sz="1200" b="1" dirty="0" smtClean="0"/>
              <a:t>Event 1</a:t>
            </a:r>
            <a:r>
              <a:rPr lang="ko-KR" altLang="en-US" sz="1200" b="1" dirty="0" smtClean="0"/>
              <a:t>에 대해 제공하고 있음</a:t>
            </a:r>
            <a:endParaRPr lang="en-US" altLang="ko-KR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b="1" dirty="0" smtClean="0"/>
              <a:t>각 강우 이벤트에 대해서 </a:t>
            </a:r>
            <a:r>
              <a:rPr lang="ko-KR" altLang="en-US" sz="1200" b="1" u="sng" dirty="0" smtClean="0">
                <a:solidFill>
                  <a:srgbClr val="C00000"/>
                </a:solidFill>
              </a:rPr>
              <a:t>이벤트 시작 전</a:t>
            </a:r>
            <a:r>
              <a:rPr lang="ko-KR" altLang="en-US" sz="1200" b="1" u="sng" dirty="0" smtClean="0"/>
              <a:t> 유량 및 수질 자료</a:t>
            </a:r>
            <a:r>
              <a:rPr lang="ko-KR" altLang="en-US" sz="1200" b="1" dirty="0" smtClean="0"/>
              <a:t>와 </a:t>
            </a:r>
            <a:r>
              <a:rPr lang="ko-KR" altLang="en-US" sz="1200" b="1" u="sng" dirty="0" smtClean="0">
                <a:solidFill>
                  <a:srgbClr val="C00000"/>
                </a:solidFill>
              </a:rPr>
              <a:t>끝난 후 </a:t>
            </a:r>
            <a:r>
              <a:rPr lang="ko-KR" altLang="en-US" sz="1200" b="1" u="sng" dirty="0" smtClean="0"/>
              <a:t>충분한 </a:t>
            </a:r>
            <a:r>
              <a:rPr lang="ko-KR" altLang="en-US" sz="1200" b="1" u="sng" dirty="0" err="1" smtClean="0"/>
              <a:t>기저유량</a:t>
            </a:r>
            <a:r>
              <a:rPr lang="en-US" altLang="ko-KR" sz="1200" b="1" u="sng" dirty="0" smtClean="0"/>
              <a:t> (</a:t>
            </a:r>
            <a:r>
              <a:rPr lang="ko-KR" altLang="en-US" sz="1200" b="1" u="sng" dirty="0" err="1" smtClean="0"/>
              <a:t>감수부</a:t>
            </a:r>
            <a:r>
              <a:rPr lang="en-US" altLang="ko-KR" sz="1200" b="1" u="sng" dirty="0" smtClean="0"/>
              <a:t>)</a:t>
            </a:r>
            <a:r>
              <a:rPr lang="ko-KR" altLang="en-US" sz="1200" b="1" dirty="0" smtClean="0"/>
              <a:t>이 포함되어야 함</a:t>
            </a:r>
            <a:endParaRPr lang="ko-KR" alt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46578" y="113408"/>
            <a:ext cx="717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&lt; WAPLE system Ver.2 </a:t>
            </a:r>
            <a:r>
              <a:rPr lang="ko-KR" altLang="en-US" b="1" dirty="0" smtClean="0"/>
              <a:t>를 이용한 강우 </a:t>
            </a:r>
            <a:r>
              <a:rPr lang="ko-KR" altLang="en-US" b="1" dirty="0" err="1" smtClean="0"/>
              <a:t>이벤트별</a:t>
            </a:r>
            <a:r>
              <a:rPr lang="ko-KR" altLang="en-US" b="1" dirty="0" smtClean="0"/>
              <a:t> 오염 부하 및 </a:t>
            </a:r>
            <a:r>
              <a:rPr lang="en-US" altLang="ko-KR" b="1" dirty="0" smtClean="0"/>
              <a:t>EMC </a:t>
            </a:r>
            <a:r>
              <a:rPr lang="ko-KR" altLang="en-US" b="1" dirty="0" smtClean="0"/>
              <a:t>분석</a:t>
            </a:r>
            <a:r>
              <a:rPr lang="en-US" altLang="ko-KR" b="1" dirty="0" smtClean="0"/>
              <a:t>&gt;</a:t>
            </a:r>
            <a:endParaRPr lang="ko-KR" altLang="en-US" b="1" dirty="0"/>
          </a:p>
        </p:txBody>
      </p:sp>
      <p:sp>
        <p:nvSpPr>
          <p:cNvPr id="64" name="직사각형 63"/>
          <p:cNvSpPr/>
          <p:nvPr/>
        </p:nvSpPr>
        <p:spPr>
          <a:xfrm>
            <a:off x="6706134" y="3854771"/>
            <a:ext cx="629729" cy="21727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6706134" y="6027517"/>
            <a:ext cx="629729" cy="50151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5534026" y="4216716"/>
            <a:ext cx="3544238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b="1" dirty="0" smtClean="0"/>
              <a:t>Rainfall (</a:t>
            </a:r>
            <a:r>
              <a:rPr lang="ko-KR" altLang="en-US" sz="1200" b="1" dirty="0" smtClean="0"/>
              <a:t>강우</a:t>
            </a:r>
            <a:r>
              <a:rPr lang="en-US" altLang="ko-KR" sz="1200" b="1" dirty="0" smtClean="0"/>
              <a:t>:1, </a:t>
            </a:r>
            <a:r>
              <a:rPr lang="ko-KR" altLang="en-US" sz="1200" b="1" dirty="0" err="1" smtClean="0"/>
              <a:t>비강우</a:t>
            </a:r>
            <a:r>
              <a:rPr lang="en-US" altLang="ko-KR" sz="1200" b="1" dirty="0" smtClean="0"/>
              <a:t>:0) </a:t>
            </a:r>
            <a:r>
              <a:rPr lang="ko-KR" altLang="en-US" sz="1200" b="1" dirty="0" smtClean="0"/>
              <a:t>입력 시 주의사항</a:t>
            </a:r>
            <a:endParaRPr lang="en-US" altLang="ko-KR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b="1" dirty="0" smtClean="0"/>
          </a:p>
          <a:p>
            <a:r>
              <a:rPr lang="en-US" altLang="ko-KR" sz="1200" b="1" dirty="0" smtClean="0"/>
              <a:t>- </a:t>
            </a:r>
            <a:r>
              <a:rPr lang="ko-KR" altLang="en-US" sz="1200" b="1" dirty="0" smtClean="0"/>
              <a:t>예시에서 보이는 바와 같이 강우 이벤트 시작 전과 끝나는 시점에 대한 </a:t>
            </a:r>
            <a:r>
              <a:rPr lang="en-US" altLang="ko-KR" sz="1200" b="1" dirty="0" smtClean="0"/>
              <a:t>Rainfall</a:t>
            </a:r>
            <a:r>
              <a:rPr lang="ko-KR" altLang="en-US" sz="1200" b="1" dirty="0" smtClean="0"/>
              <a:t> 입력 자료는 </a:t>
            </a:r>
            <a:r>
              <a:rPr lang="en-US" altLang="ko-KR" sz="1200" b="1" dirty="0" smtClean="0"/>
              <a:t>“0”</a:t>
            </a:r>
            <a:r>
              <a:rPr lang="ko-KR" altLang="en-US" sz="1200" b="1" dirty="0" smtClean="0"/>
              <a:t>으로 입력하며</a:t>
            </a:r>
            <a:r>
              <a:rPr lang="en-US" altLang="ko-KR" sz="1200" b="1" dirty="0" smtClean="0"/>
              <a:t>,</a:t>
            </a:r>
          </a:p>
          <a:p>
            <a:r>
              <a:rPr lang="ko-KR" altLang="en-US" sz="1200" b="1" dirty="0" smtClean="0"/>
              <a:t>그 외 이벤트 동안 </a:t>
            </a:r>
            <a:r>
              <a:rPr lang="en-US" altLang="ko-KR" sz="1200" b="1" dirty="0" smtClean="0"/>
              <a:t>Rainfall </a:t>
            </a:r>
            <a:r>
              <a:rPr lang="ko-KR" altLang="en-US" sz="1200" b="1" dirty="0" smtClean="0"/>
              <a:t>입력 자료는 </a:t>
            </a:r>
            <a:r>
              <a:rPr lang="en-US" altLang="ko-KR" sz="1200" b="1" dirty="0" smtClean="0"/>
              <a:t>“1”</a:t>
            </a:r>
            <a:r>
              <a:rPr lang="ko-KR" altLang="en-US" sz="1200" b="1" dirty="0" smtClean="0"/>
              <a:t>로 입력</a:t>
            </a:r>
            <a:endParaRPr lang="ko-KR" altLang="en-US" sz="1200" b="1" dirty="0"/>
          </a:p>
        </p:txBody>
      </p:sp>
      <p:sp>
        <p:nvSpPr>
          <p:cNvPr id="66" name="모서리가 둥근 직사각형 65"/>
          <p:cNvSpPr/>
          <p:nvPr/>
        </p:nvSpPr>
        <p:spPr>
          <a:xfrm>
            <a:off x="1470661" y="6503472"/>
            <a:ext cx="2923539" cy="228600"/>
          </a:xfrm>
          <a:prstGeom prst="roundRect">
            <a:avLst>
              <a:gd name="adj" fmla="val 8334"/>
            </a:avLst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설명선 1 66"/>
          <p:cNvSpPr/>
          <p:nvPr/>
        </p:nvSpPr>
        <p:spPr>
          <a:xfrm>
            <a:off x="3501382" y="6062663"/>
            <a:ext cx="1295443" cy="316196"/>
          </a:xfrm>
          <a:prstGeom prst="borderCallout1">
            <a:avLst>
              <a:gd name="adj1" fmla="val 47011"/>
              <a:gd name="adj2" fmla="val -773"/>
              <a:gd name="adj3" fmla="val 141468"/>
              <a:gd name="adj4" fmla="val -44908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</a:rPr>
              <a:t>유역 면적을 이용한 </a:t>
            </a:r>
            <a:endParaRPr lang="en-US" altLang="ko-KR" sz="9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900" b="1" dirty="0" err="1" smtClean="0">
                <a:solidFill>
                  <a:schemeClr val="tx1"/>
                </a:solidFill>
              </a:rPr>
              <a:t>유효수심</a:t>
            </a:r>
            <a:r>
              <a:rPr lang="ko-KR" altLang="en-US" sz="900" b="1" dirty="0" smtClean="0">
                <a:solidFill>
                  <a:schemeClr val="tx1"/>
                </a:solidFill>
              </a:rPr>
              <a:t> 산정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51920" y="3732833"/>
            <a:ext cx="2759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C00000"/>
                </a:solidFill>
              </a:rPr>
              <a:t>http://www.envsys.co.kr/~waple2</a:t>
            </a:r>
            <a:endParaRPr lang="ko-KR" altLang="en-US" sz="1400" dirty="0"/>
          </a:p>
        </p:txBody>
      </p:sp>
      <p:sp>
        <p:nvSpPr>
          <p:cNvPr id="22" name="직사각형 21"/>
          <p:cNvSpPr/>
          <p:nvPr/>
        </p:nvSpPr>
        <p:spPr>
          <a:xfrm>
            <a:off x="7584552" y="132268"/>
            <a:ext cx="150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200" b="1" dirty="0" smtClean="0">
                <a:solidFill>
                  <a:prstClr val="black"/>
                </a:solidFill>
              </a:rPr>
              <a:t>업데이트 버전</a:t>
            </a:r>
            <a:endParaRPr lang="en-US" altLang="ko-KR" sz="1200" b="1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en-US" altLang="ko-KR" sz="1200" b="1" dirty="0" smtClean="0">
                <a:solidFill>
                  <a:prstClr val="black"/>
                </a:solidFill>
              </a:rPr>
              <a:t>2017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년 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7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월 </a:t>
            </a:r>
            <a:endParaRPr lang="en-US" altLang="ko-K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320</Words>
  <Application>Microsoft Office PowerPoint</Application>
  <PresentationFormat>화면 슬라이드 쇼(4:3)</PresentationFormat>
  <Paragraphs>46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99</cp:revision>
  <cp:lastPrinted>2017-07-20T00:27:52Z</cp:lastPrinted>
  <dcterms:created xsi:type="dcterms:W3CDTF">2017-06-27T13:02:04Z</dcterms:created>
  <dcterms:modified xsi:type="dcterms:W3CDTF">2020-06-11T05:13:31Z</dcterms:modified>
</cp:coreProperties>
</file>